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5" r:id="rId1"/>
  </p:sldMasterIdLst>
  <p:notesMasterIdLst>
    <p:notesMasterId r:id="rId46"/>
  </p:notesMasterIdLst>
  <p:sldIdLst>
    <p:sldId id="256" r:id="rId2"/>
    <p:sldId id="258" r:id="rId3"/>
    <p:sldId id="295" r:id="rId4"/>
    <p:sldId id="260" r:id="rId5"/>
    <p:sldId id="261" r:id="rId6"/>
    <p:sldId id="262" r:id="rId7"/>
    <p:sldId id="257" r:id="rId8"/>
    <p:sldId id="264" r:id="rId9"/>
    <p:sldId id="263"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1" r:id="rId35"/>
    <p:sldId id="292" r:id="rId36"/>
    <p:sldId id="293" r:id="rId37"/>
    <p:sldId id="294" r:id="rId38"/>
    <p:sldId id="296" r:id="rId39"/>
    <p:sldId id="297" r:id="rId40"/>
    <p:sldId id="298" r:id="rId41"/>
    <p:sldId id="299" r:id="rId42"/>
    <p:sldId id="300" r:id="rId43"/>
    <p:sldId id="301" r:id="rId44"/>
    <p:sldId id="30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p:restoredTop sz="73034"/>
  </p:normalViewPr>
  <p:slideViewPr>
    <p:cSldViewPr snapToGrid="0" snapToObjects="1">
      <p:cViewPr>
        <p:scale>
          <a:sx n="80" d="100"/>
          <a:sy n="80" d="100"/>
        </p:scale>
        <p:origin x="408"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CE08B-EA77-0B4D-AF97-8DC2B39C67CA}" type="datetimeFigureOut">
              <a:rPr lang="en-US" smtClean="0"/>
              <a:t>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A41D6-11BB-E843-B1D5-8F983F52C4D9}" type="slidenum">
              <a:rPr lang="en-US" smtClean="0"/>
              <a:t>‹#›</a:t>
            </a:fld>
            <a:endParaRPr lang="en-US"/>
          </a:p>
        </p:txBody>
      </p:sp>
    </p:spTree>
    <p:extLst>
      <p:ext uri="{BB962C8B-B14F-4D97-AF65-F5344CB8AC3E}">
        <p14:creationId xmlns:p14="http://schemas.microsoft.com/office/powerpoint/2010/main" val="1732146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Thanks for coming out this morning for my session, Beyond Accidental Architecture.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1</a:t>
            </a:fld>
            <a:endParaRPr lang="en-US"/>
          </a:p>
        </p:txBody>
      </p:sp>
    </p:spTree>
    <p:extLst>
      <p:ext uri="{BB962C8B-B14F-4D97-AF65-F5344CB8AC3E}">
        <p14:creationId xmlns:p14="http://schemas.microsoft.com/office/powerpoint/2010/main" val="1399040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to find a path back to deliberate architectural choices and keeping our teams collaborating. </a:t>
            </a:r>
            <a:r>
              <a:rPr lang="en-US" sz="1200" b="1" kern="1200" dirty="0">
                <a:solidFill>
                  <a:schemeClr val="tx1"/>
                </a:solidFill>
                <a:effectLst/>
                <a:latin typeface="+mn-lt"/>
                <a:ea typeface="+mn-ea"/>
                <a:cs typeface="+mn-cs"/>
              </a:rPr>
              <a:t>It starts with helping our teams understand what decisions are architectural.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I’ve been on a few teams where architecture is all about tech choices: frameworks, folder structures, build tools, and the like. This kind of technology-focused thinking about architecture often comes up when teams are chasing fashionable tech. And, this kind of thinking happens up and down the tech stack.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[Riff on Hobbyist mentality]</a:t>
            </a:r>
          </a:p>
        </p:txBody>
      </p:sp>
      <p:sp>
        <p:nvSpPr>
          <p:cNvPr id="4" name="Slide Number Placeholder 3"/>
          <p:cNvSpPr>
            <a:spLocks noGrp="1"/>
          </p:cNvSpPr>
          <p:nvPr>
            <p:ph type="sldNum" sz="quarter" idx="5"/>
          </p:nvPr>
        </p:nvSpPr>
        <p:spPr/>
        <p:txBody>
          <a:bodyPr/>
          <a:lstStyle/>
          <a:p>
            <a:fld id="{979A41D6-11BB-E843-B1D5-8F983F52C4D9}" type="slidenum">
              <a:rPr lang="en-US" smtClean="0"/>
              <a:t>10</a:t>
            </a:fld>
            <a:endParaRPr lang="en-US"/>
          </a:p>
        </p:txBody>
      </p:sp>
    </p:spTree>
    <p:extLst>
      <p:ext uri="{BB962C8B-B14F-4D97-AF65-F5344CB8AC3E}">
        <p14:creationId xmlns:p14="http://schemas.microsoft.com/office/powerpoint/2010/main" val="2194931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Kubernetes is hot right now, and it solves some real problems. But not every team needs to solve those problems. The same goes for everything from the monolith versus microservices debate, to </a:t>
            </a:r>
            <a:r>
              <a:rPr lang="en-US" sz="1200" kern="1200" dirty="0" err="1">
                <a:solidFill>
                  <a:schemeClr val="tx1"/>
                </a:solidFill>
                <a:effectLst/>
                <a:latin typeface="+mn-lt"/>
                <a:ea typeface="+mn-ea"/>
                <a:cs typeface="+mn-cs"/>
              </a:rPr>
              <a:t>Vue.js</a:t>
            </a:r>
            <a:r>
              <a:rPr lang="en-US" sz="1200" kern="1200" dirty="0">
                <a:solidFill>
                  <a:schemeClr val="tx1"/>
                </a:solidFill>
                <a:effectLst/>
                <a:latin typeface="+mn-lt"/>
                <a:ea typeface="+mn-ea"/>
                <a:cs typeface="+mn-cs"/>
              </a:rPr>
              <a:t> versus React versus jQuery versus whatever new framework just got pushed to NPM while I’ve been talking.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[Riff on Technology &amp; Pattern fixation: microservices]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problem often comes back to the fact that we aren’t thinking architecturally, we’re thinking technologically.</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11</a:t>
            </a:fld>
            <a:endParaRPr lang="en-US"/>
          </a:p>
        </p:txBody>
      </p:sp>
    </p:spTree>
    <p:extLst>
      <p:ext uri="{BB962C8B-B14F-4D97-AF65-F5344CB8AC3E}">
        <p14:creationId xmlns:p14="http://schemas.microsoft.com/office/powerpoint/2010/main" val="49455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anyone else observed a problem when teams become too fixated on the technologies rather than the aspects of a system that really matter?</a:t>
            </a:r>
          </a:p>
        </p:txBody>
      </p:sp>
      <p:sp>
        <p:nvSpPr>
          <p:cNvPr id="4" name="Slide Number Placeholder 3"/>
          <p:cNvSpPr>
            <a:spLocks noGrp="1"/>
          </p:cNvSpPr>
          <p:nvPr>
            <p:ph type="sldNum" sz="quarter" idx="5"/>
          </p:nvPr>
        </p:nvSpPr>
        <p:spPr/>
        <p:txBody>
          <a:bodyPr/>
          <a:lstStyle/>
          <a:p>
            <a:fld id="{979A41D6-11BB-E843-B1D5-8F983F52C4D9}" type="slidenum">
              <a:rPr lang="en-US" smtClean="0"/>
              <a:t>12</a:t>
            </a:fld>
            <a:endParaRPr lang="en-US"/>
          </a:p>
        </p:txBody>
      </p:sp>
    </p:spTree>
    <p:extLst>
      <p:ext uri="{BB962C8B-B14F-4D97-AF65-F5344CB8AC3E}">
        <p14:creationId xmlns:p14="http://schemas.microsoft.com/office/powerpoint/2010/main" val="287891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there are some great resources out there for understanding architectural decisions and not getting hung up on technology.</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13</a:t>
            </a:fld>
            <a:endParaRPr lang="en-US"/>
          </a:p>
        </p:txBody>
      </p:sp>
    </p:spTree>
    <p:extLst>
      <p:ext uri="{BB962C8B-B14F-4D97-AF65-F5344CB8AC3E}">
        <p14:creationId xmlns:p14="http://schemas.microsoft.com/office/powerpoint/2010/main" val="2718331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a big fan of these three books in particular. And, all three present software architecture from subtly different perspectives. But none of them are technology centric. Eric Evans and the stable of books that surround it is heavily focused on reflecting the needs and knowledge of the domain experts. Fairbanks argues for investing in architecture in proportion to the risks surrounding different areas of a project. And, Martin explicitly advocates building systems in a way that pushes specific tools and frameworks to the periphery in order to focus, like Evans, on what the system is really meant to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three of these books, and others, can help your teams understand that software architecture is about more than just the technology and tool choices we make. And, that’s probably the first big step that most teams need to take: </a:t>
            </a:r>
            <a:r>
              <a:rPr lang="en-US" sz="1200" b="1" kern="1200" dirty="0">
                <a:solidFill>
                  <a:schemeClr val="tx1"/>
                </a:solidFill>
                <a:effectLst/>
                <a:latin typeface="+mn-lt"/>
                <a:ea typeface="+mn-ea"/>
                <a:cs typeface="+mn-cs"/>
              </a:rPr>
              <a:t>they need to understand that software architecture is bigger than they think and less tied to technology than they may be comfortable with.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[Riff on: So, start a book club]</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[Riff on: be inclusive in who you invite to discuss architecture]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14</a:t>
            </a:fld>
            <a:endParaRPr lang="en-US"/>
          </a:p>
        </p:txBody>
      </p:sp>
    </p:spTree>
    <p:extLst>
      <p:ext uri="{BB962C8B-B14F-4D97-AF65-F5344CB8AC3E}">
        <p14:creationId xmlns:p14="http://schemas.microsoft.com/office/powerpoint/2010/main" val="274193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let’s take a quick detour into an example from my past around architectural decision-making.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Several years ago, I worked for a food storage company. They manufactured and sold their own meal kits. They were not a technology company, and when I started working for them, they were running an online store using Magento and they were spending around a thousand dollars a month for a single dedicated server to run their entire e-commerce system.</a:t>
            </a:r>
          </a:p>
        </p:txBody>
      </p:sp>
      <p:sp>
        <p:nvSpPr>
          <p:cNvPr id="4" name="Slide Number Placeholder 3"/>
          <p:cNvSpPr>
            <a:spLocks noGrp="1"/>
          </p:cNvSpPr>
          <p:nvPr>
            <p:ph type="sldNum" sz="quarter" idx="5"/>
          </p:nvPr>
        </p:nvSpPr>
        <p:spPr/>
        <p:txBody>
          <a:bodyPr/>
          <a:lstStyle/>
          <a:p>
            <a:fld id="{979A41D6-11BB-E843-B1D5-8F983F52C4D9}" type="slidenum">
              <a:rPr lang="en-US" smtClean="0"/>
              <a:t>15</a:t>
            </a:fld>
            <a:endParaRPr lang="en-US"/>
          </a:p>
        </p:txBody>
      </p:sp>
    </p:spTree>
    <p:extLst>
      <p:ext uri="{BB962C8B-B14F-4D97-AF65-F5344CB8AC3E}">
        <p14:creationId xmlns:p14="http://schemas.microsoft.com/office/powerpoint/2010/main" val="159001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online store wasn’t just their products though. A segment of their customers were camping and outdoor enthusiasts. So, they had partnered with another company who drop-shipped a diverse catalog of camping and outdoor recreation products.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meant their system needed to keep in sync with this other company’s catalog and inventory. After spending a couple months maintaining the existing system it became apparent that sticking with Magento was going to require substantial increases in the complexity of the hosting environment to keep up with growth.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out of necessity we reassessed whether Magento was the right solution and this led to the identification of the actual important features of this company’s e-commerce system.</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16</a:t>
            </a:fld>
            <a:endParaRPr lang="en-US"/>
          </a:p>
        </p:txBody>
      </p:sp>
    </p:spTree>
    <p:extLst>
      <p:ext uri="{BB962C8B-B14F-4D97-AF65-F5344CB8AC3E}">
        <p14:creationId xmlns:p14="http://schemas.microsoft.com/office/powerpoint/2010/main" val="205918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First, they needed it to be reliable.</a:t>
            </a:r>
            <a:r>
              <a:rPr lang="en-US" sz="1200" kern="1200" dirty="0">
                <a:solidFill>
                  <a:schemeClr val="tx1"/>
                </a:solidFill>
                <a:effectLst/>
                <a:latin typeface="+mn-lt"/>
                <a:ea typeface="+mn-ea"/>
                <a:cs typeface="+mn-cs"/>
              </a:rPr>
              <a:t> The company was diversifying both its sales channels and its product offerings. Downtime had a big impact on the bottom line. And, since I was the only person maintaining the site, I was the only one who could fix it when it had issues. This meant that running the site ourselves represented a huge business risk since maintaining the site was not my only responsibility.</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17</a:t>
            </a:fld>
            <a:endParaRPr lang="en-US"/>
          </a:p>
        </p:txBody>
      </p:sp>
    </p:spTree>
    <p:extLst>
      <p:ext uri="{BB962C8B-B14F-4D97-AF65-F5344CB8AC3E}">
        <p14:creationId xmlns:p14="http://schemas.microsoft.com/office/powerpoint/2010/main" val="882983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Second, there was nothing special about our store.</a:t>
            </a:r>
            <a:r>
              <a:rPr lang="en-US" sz="1200" kern="1200" dirty="0">
                <a:solidFill>
                  <a:schemeClr val="tx1"/>
                </a:solidFill>
                <a:effectLst/>
                <a:latin typeface="+mn-lt"/>
                <a:ea typeface="+mn-ea"/>
                <a:cs typeface="+mn-cs"/>
              </a:rPr>
              <a:t> We sold stuff online. Some of it was ours, and a bunch of it was fulfilled by someone else. But the actual mechanics of selling stuff online was all stock.</a:t>
            </a:r>
          </a:p>
        </p:txBody>
      </p:sp>
      <p:sp>
        <p:nvSpPr>
          <p:cNvPr id="4" name="Slide Number Placeholder 3"/>
          <p:cNvSpPr>
            <a:spLocks noGrp="1"/>
          </p:cNvSpPr>
          <p:nvPr>
            <p:ph type="sldNum" sz="quarter" idx="5"/>
          </p:nvPr>
        </p:nvSpPr>
        <p:spPr/>
        <p:txBody>
          <a:bodyPr/>
          <a:lstStyle/>
          <a:p>
            <a:fld id="{979A41D6-11BB-E843-B1D5-8F983F52C4D9}" type="slidenum">
              <a:rPr lang="en-US" smtClean="0"/>
              <a:t>18</a:t>
            </a:fld>
            <a:endParaRPr lang="en-US"/>
          </a:p>
        </p:txBody>
      </p:sp>
    </p:spTree>
    <p:extLst>
      <p:ext uri="{BB962C8B-B14F-4D97-AF65-F5344CB8AC3E}">
        <p14:creationId xmlns:p14="http://schemas.microsoft.com/office/powerpoint/2010/main" val="60279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Third, the integration and optimization of other systems around the e-commerce site was the source of most of our technological complexity.</a:t>
            </a:r>
            <a:r>
              <a:rPr lang="en-US" sz="1200" kern="1200" dirty="0">
                <a:solidFill>
                  <a:schemeClr val="tx1"/>
                </a:solidFill>
                <a:effectLst/>
                <a:latin typeface="+mn-lt"/>
                <a:ea typeface="+mn-ea"/>
                <a:cs typeface="+mn-cs"/>
              </a:rPr>
              <a:t> We had a subscription service for a subset of our products. We had experienced some pain with our once a day inventory sync with our drop-shipping partner. And, getting orders to the warehouse for fulfillment was not as smooth as we wanted.</a:t>
            </a:r>
          </a:p>
        </p:txBody>
      </p:sp>
      <p:sp>
        <p:nvSpPr>
          <p:cNvPr id="4" name="Slide Number Placeholder 3"/>
          <p:cNvSpPr>
            <a:spLocks noGrp="1"/>
          </p:cNvSpPr>
          <p:nvPr>
            <p:ph type="sldNum" sz="quarter" idx="5"/>
          </p:nvPr>
        </p:nvSpPr>
        <p:spPr/>
        <p:txBody>
          <a:bodyPr/>
          <a:lstStyle/>
          <a:p>
            <a:fld id="{979A41D6-11BB-E843-B1D5-8F983F52C4D9}" type="slidenum">
              <a:rPr lang="en-US" smtClean="0"/>
              <a:t>19</a:t>
            </a:fld>
            <a:endParaRPr lang="en-US"/>
          </a:p>
        </p:txBody>
      </p:sp>
    </p:spTree>
    <p:extLst>
      <p:ext uri="{BB962C8B-B14F-4D97-AF65-F5344CB8AC3E}">
        <p14:creationId xmlns:p14="http://schemas.microsoft.com/office/powerpoint/2010/main" val="27178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name is James Thompson. I am the Director of Software Development for </a:t>
            </a:r>
            <a:r>
              <a:rPr lang="en-US" sz="1200" kern="1200" dirty="0" err="1">
                <a:solidFill>
                  <a:schemeClr val="tx1"/>
                </a:solidFill>
                <a:effectLst/>
                <a:latin typeface="+mn-lt"/>
                <a:ea typeface="+mn-ea"/>
                <a:cs typeface="+mn-cs"/>
              </a:rPr>
              <a:t>Cingo</a:t>
            </a:r>
            <a:r>
              <a:rPr lang="en-US" sz="1200" kern="1200" dirty="0">
                <a:solidFill>
                  <a:schemeClr val="tx1"/>
                </a:solidFill>
                <a:effectLst/>
                <a:latin typeface="+mn-lt"/>
                <a:ea typeface="+mn-ea"/>
                <a:cs typeface="+mn-cs"/>
              </a:rPr>
              <a:t> Solutions. And, you can find me online almost everywhere as </a:t>
            </a:r>
            <a:r>
              <a:rPr lang="en-US" sz="1200" kern="1200" dirty="0" err="1">
                <a:solidFill>
                  <a:schemeClr val="tx1"/>
                </a:solidFill>
                <a:effectLst/>
                <a:latin typeface="+mn-lt"/>
                <a:ea typeface="+mn-ea"/>
                <a:cs typeface="+mn-cs"/>
              </a:rPr>
              <a:t>plainprogrammer</a:t>
            </a:r>
            <a:r>
              <a:rPr lang="en-US" sz="1200" kern="1200" dirty="0">
                <a:solidFill>
                  <a:schemeClr val="tx1"/>
                </a:solidFill>
                <a:effectLst/>
                <a:latin typeface="+mn-lt"/>
                <a:ea typeface="+mn-ea"/>
                <a:cs typeface="+mn-cs"/>
              </a:rPr>
              <a:t>.</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2</a:t>
            </a:fld>
            <a:endParaRPr lang="en-US"/>
          </a:p>
        </p:txBody>
      </p:sp>
    </p:spTree>
    <p:extLst>
      <p:ext uri="{BB962C8B-B14F-4D97-AF65-F5344CB8AC3E}">
        <p14:creationId xmlns:p14="http://schemas.microsoft.com/office/powerpoint/2010/main" val="41277283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decided to ditch Magento. Maintaining a specific software system was not valuable and the expected increases in server costs and complexity with a maintenance staff of just me was problematic. So, we switched to Shopify. They provided a cost-effective option that allowed us to not worry about reliability and instead focus on the integrations with our partner, optimizing our fulfillment process, and improving the backend for supporting our subscription service.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e-commerce system as a technology was not important to the business. We just needed a reliable way to sell stuff online and integrate that into the rest of the business.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20</a:t>
            </a:fld>
            <a:endParaRPr lang="en-US"/>
          </a:p>
        </p:txBody>
      </p:sp>
    </p:spTree>
    <p:extLst>
      <p:ext uri="{BB962C8B-B14F-4D97-AF65-F5344CB8AC3E}">
        <p14:creationId xmlns:p14="http://schemas.microsoft.com/office/powerpoint/2010/main" val="622305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that’s a really simple example of how focusing on what is truly important to the stakeholders of a system can lead to better decision-making. I still made missteps in other areas that I would do very differently today. But, the adoption of Shopify and shifting to focus on developing the custom integrations that provided real value is still something I’m proud of.</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how do we have the conversations that lead to the kind of clarity that allows us to make decisions focused on what has real value, what Martin called the “important stuff?”</a:t>
            </a:r>
          </a:p>
        </p:txBody>
      </p:sp>
      <p:sp>
        <p:nvSpPr>
          <p:cNvPr id="4" name="Slide Number Placeholder 3"/>
          <p:cNvSpPr>
            <a:spLocks noGrp="1"/>
          </p:cNvSpPr>
          <p:nvPr>
            <p:ph type="sldNum" sz="quarter" idx="5"/>
          </p:nvPr>
        </p:nvSpPr>
        <p:spPr/>
        <p:txBody>
          <a:bodyPr/>
          <a:lstStyle/>
          <a:p>
            <a:fld id="{979A41D6-11BB-E843-B1D5-8F983F52C4D9}" type="slidenum">
              <a:rPr lang="en-US" smtClean="0"/>
              <a:t>21</a:t>
            </a:fld>
            <a:endParaRPr lang="en-US"/>
          </a:p>
        </p:txBody>
      </p:sp>
    </p:spTree>
    <p:extLst>
      <p:ext uri="{BB962C8B-B14F-4D97-AF65-F5344CB8AC3E}">
        <p14:creationId xmlns:p14="http://schemas.microsoft.com/office/powerpoint/2010/main" val="300092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First, gather your stakeholders.</a:t>
            </a:r>
            <a:r>
              <a:rPr lang="en-US" sz="1200" kern="1200" dirty="0">
                <a:solidFill>
                  <a:schemeClr val="tx1"/>
                </a:solidFill>
                <a:effectLst/>
                <a:latin typeface="+mn-lt"/>
                <a:ea typeface="+mn-ea"/>
                <a:cs typeface="+mn-cs"/>
              </a:rPr>
              <a:t> Before you can identify or talk about what’s important you have to get the people who know the answers together. Gather insights from your users, your customers, whoever it is that will use or is using your software system and find out what matters to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be careful. You will likely have to ask why to a lot of the information you get. Because often users of software systems are narrowly focused on what it enables them to do, and sometimes that can be just an electronic replacement for a problem that would otherwise be addressed by paperwork and process. You will need to dig in to get at why the software is valuable and what is most valuable about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about understanding the problem domain of your system. </a:t>
            </a:r>
            <a:r>
              <a:rPr lang="en-US" sz="1200" b="1" kern="1200" dirty="0">
                <a:solidFill>
                  <a:schemeClr val="tx1"/>
                </a:solidFill>
                <a:effectLst/>
                <a:latin typeface="+mn-lt"/>
                <a:ea typeface="+mn-ea"/>
                <a:cs typeface="+mn-cs"/>
              </a:rPr>
              <a:t>Until you understand what problems you’re trying to solve and why, it is very difficult to identify what the important parts of a solution are likely to be.</a:t>
            </a:r>
            <a:r>
              <a:rPr lang="en-US" sz="1200" kern="1200" dirty="0">
                <a:solidFill>
                  <a:schemeClr val="tx1"/>
                </a:solidFill>
                <a:effectLst/>
                <a:latin typeface="+mn-lt"/>
                <a:ea typeface="+mn-ea"/>
                <a:cs typeface="+mn-cs"/>
              </a:rPr>
              <a:t> And, the answers will vary wildly from one system to another.</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22</a:t>
            </a:fld>
            <a:endParaRPr lang="en-US"/>
          </a:p>
        </p:txBody>
      </p:sp>
    </p:spTree>
    <p:extLst>
      <p:ext uri="{BB962C8B-B14F-4D97-AF65-F5344CB8AC3E}">
        <p14:creationId xmlns:p14="http://schemas.microsoft.com/office/powerpoint/2010/main" val="2268258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Next, distinguish between functional and </a:t>
            </a:r>
            <a:r>
              <a:rPr lang="en-US" sz="1200" b="1" kern="1200" dirty="0" err="1">
                <a:solidFill>
                  <a:schemeClr val="tx1"/>
                </a:solidFill>
                <a:effectLst/>
                <a:latin typeface="+mn-lt"/>
                <a:ea typeface="+mn-ea"/>
                <a:cs typeface="+mn-cs"/>
              </a:rPr>
              <a:t>qualitivative</a:t>
            </a:r>
            <a:r>
              <a:rPr lang="en-US" sz="1200" b="1" kern="1200" dirty="0">
                <a:solidFill>
                  <a:schemeClr val="tx1"/>
                </a:solidFill>
                <a:effectLst/>
                <a:latin typeface="+mn-lt"/>
                <a:ea typeface="+mn-ea"/>
                <a:cs typeface="+mn-cs"/>
              </a:rPr>
              <a:t> factors.</a:t>
            </a:r>
            <a:r>
              <a:rPr lang="en-US" sz="1200" kern="1200" dirty="0">
                <a:solidFill>
                  <a:schemeClr val="tx1"/>
                </a:solidFill>
                <a:effectLst/>
                <a:latin typeface="+mn-lt"/>
                <a:ea typeface="+mn-ea"/>
                <a:cs typeface="+mn-cs"/>
              </a:rPr>
              <a:t> A lot of what you are likely going to hear about will relate to what the system does. But you need to be on the lookout for those characteristics that relate to non-functional expectation. Do they expect certain parts to be customizable in some peculiar ways? Is some of the system subject to highly variable utilization, such as everyone trying to submit expenses on the last day of the month? Or are there other details that are going to impact how the system needs to be constructed that are not directly related to what the system does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23</a:t>
            </a:fld>
            <a:endParaRPr lang="en-US"/>
          </a:p>
        </p:txBody>
      </p:sp>
    </p:spTree>
    <p:extLst>
      <p:ext uri="{BB962C8B-B14F-4D97-AF65-F5344CB8AC3E}">
        <p14:creationId xmlns:p14="http://schemas.microsoft.com/office/powerpoint/2010/main" val="327399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Third, don’t do it alone.</a:t>
            </a:r>
            <a:r>
              <a:rPr lang="en-US" sz="1200" kern="1200" dirty="0">
                <a:solidFill>
                  <a:schemeClr val="tx1"/>
                </a:solidFill>
                <a:effectLst/>
                <a:latin typeface="+mn-lt"/>
                <a:ea typeface="+mn-ea"/>
                <a:cs typeface="+mn-cs"/>
              </a:rPr>
              <a:t> I worked as the solo developer a lot in the first several years of my career and those were the years when I made the poorest decisions. Sometimes out of simple ignorance, but more often because there were no other ideas than mine to consider. But, also don’t isolate decisions with a small group of people. I firmly believe that every developer can contribute to architectural discussions.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Sometimes that more junior team member asks a question that had completely escaped the notice of everyone else. Sometimes that team member who has worked for years in the code is able to point out where critical code path is going to be a bottleneck to a process no matter how big your Kubernetes cluster can automatically scale. And, sometimes even a product manager can point out where all the engineers are making a simple problem’s solution more complex than it ought to be.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Even the architects of skyscrapers and massive utilities are not so wise as to be able to ignore the input and even correction of civil engineers and construction crews when their grand visions actually have to be built. And, so </a:t>
            </a:r>
            <a:r>
              <a:rPr lang="en-US" sz="1200" b="1" kern="1200" dirty="0">
                <a:solidFill>
                  <a:schemeClr val="tx1"/>
                </a:solidFill>
                <a:effectLst/>
                <a:latin typeface="+mn-lt"/>
                <a:ea typeface="+mn-ea"/>
                <a:cs typeface="+mn-cs"/>
              </a:rPr>
              <a:t>we should not be so arrogant in the realm of software architecture to think that collaborative effort won’t yield benefits for our work as well.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24</a:t>
            </a:fld>
            <a:endParaRPr lang="en-US"/>
          </a:p>
        </p:txBody>
      </p:sp>
    </p:spTree>
    <p:extLst>
      <p:ext uri="{BB962C8B-B14F-4D97-AF65-F5344CB8AC3E}">
        <p14:creationId xmlns:p14="http://schemas.microsoft.com/office/powerpoint/2010/main" val="3792343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there other things to consider when trying to regain deliberate architectural thinking?</a:t>
            </a:r>
          </a:p>
          <a:p>
            <a:endParaRPr lang="en-US" dirty="0"/>
          </a:p>
          <a:p>
            <a:r>
              <a:rPr lang="en-US" dirty="0"/>
              <a:t>How do we make sure that we are addressing the important things?</a:t>
            </a:r>
          </a:p>
        </p:txBody>
      </p:sp>
      <p:sp>
        <p:nvSpPr>
          <p:cNvPr id="4" name="Slide Number Placeholder 3"/>
          <p:cNvSpPr>
            <a:spLocks noGrp="1"/>
          </p:cNvSpPr>
          <p:nvPr>
            <p:ph type="sldNum" sz="quarter" idx="5"/>
          </p:nvPr>
        </p:nvSpPr>
        <p:spPr/>
        <p:txBody>
          <a:bodyPr/>
          <a:lstStyle/>
          <a:p>
            <a:fld id="{979A41D6-11BB-E843-B1D5-8F983F52C4D9}" type="slidenum">
              <a:rPr lang="en-US" smtClean="0"/>
              <a:t>25</a:t>
            </a:fld>
            <a:endParaRPr lang="en-US"/>
          </a:p>
        </p:txBody>
      </p:sp>
    </p:spTree>
    <p:extLst>
      <p:ext uri="{BB962C8B-B14F-4D97-AF65-F5344CB8AC3E}">
        <p14:creationId xmlns:p14="http://schemas.microsoft.com/office/powerpoint/2010/main" val="3328940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you’ve helped guide your team towards how to think architecturally and you’ve started having the conversations necessary to surface the important details of your system. The next stage is how to you preserve that knowledge for the team?</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do you document architectural decisions and details?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have mixed feeling about documentation.</a:t>
            </a:r>
          </a:p>
          <a:p>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26</a:t>
            </a:fld>
            <a:endParaRPr lang="en-US"/>
          </a:p>
        </p:txBody>
      </p:sp>
    </p:spTree>
    <p:extLst>
      <p:ext uri="{BB962C8B-B14F-4D97-AF65-F5344CB8AC3E}">
        <p14:creationId xmlns:p14="http://schemas.microsoft.com/office/powerpoint/2010/main" val="3441397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is part of my personal library. On the one hand I really like books and that tends to incline me towards liking to have copious documentation. But when it comes to our software projects I have experienced that most documentation becomes inaccurate very shortly after it is written. So, I have had to intentionally suppress my basic desire to want lots of documentation in favor of asking myself what the right amount of documentation is.</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27</a:t>
            </a:fld>
            <a:endParaRPr lang="en-US"/>
          </a:p>
        </p:txBody>
      </p:sp>
    </p:spTree>
    <p:extLst>
      <p:ext uri="{BB962C8B-B14F-4D97-AF65-F5344CB8AC3E}">
        <p14:creationId xmlns:p14="http://schemas.microsoft.com/office/powerpoint/2010/main" val="2000106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then it’s not just about the volume of documentation, a big factor for many teams is the location of that documentation. Annie Sexton delivered a talk at </a:t>
            </a:r>
            <a:r>
              <a:rPr lang="en-US" sz="1200" kern="1200" dirty="0" err="1">
                <a:solidFill>
                  <a:schemeClr val="tx1"/>
                </a:solidFill>
                <a:effectLst/>
                <a:latin typeface="+mn-lt"/>
                <a:ea typeface="+mn-ea"/>
                <a:cs typeface="+mn-cs"/>
              </a:rPr>
              <a:t>RubyConf</a:t>
            </a:r>
            <a:r>
              <a:rPr lang="en-US" sz="1200" kern="1200" dirty="0">
                <a:solidFill>
                  <a:schemeClr val="tx1"/>
                </a:solidFill>
                <a:effectLst/>
                <a:latin typeface="+mn-lt"/>
                <a:ea typeface="+mn-ea"/>
                <a:cs typeface="+mn-cs"/>
              </a:rPr>
              <a:t> this past November on the dangers of tribal knowledge that is worth watching. In that talk she describes the process of documenting specifically around support needs for Heroku. But, some of the advice she gives is valuable for all forms of documentation.</a:t>
            </a:r>
          </a:p>
        </p:txBody>
      </p:sp>
      <p:sp>
        <p:nvSpPr>
          <p:cNvPr id="4" name="Slide Number Placeholder 3"/>
          <p:cNvSpPr>
            <a:spLocks noGrp="1"/>
          </p:cNvSpPr>
          <p:nvPr>
            <p:ph type="sldNum" sz="quarter" idx="5"/>
          </p:nvPr>
        </p:nvSpPr>
        <p:spPr/>
        <p:txBody>
          <a:bodyPr/>
          <a:lstStyle/>
          <a:p>
            <a:fld id="{979A41D6-11BB-E843-B1D5-8F983F52C4D9}" type="slidenum">
              <a:rPr lang="en-US" smtClean="0"/>
              <a:t>28</a:t>
            </a:fld>
            <a:endParaRPr lang="en-US"/>
          </a:p>
        </p:txBody>
      </p:sp>
    </p:spTree>
    <p:extLst>
      <p:ext uri="{BB962C8B-B14F-4D97-AF65-F5344CB8AC3E}">
        <p14:creationId xmlns:p14="http://schemas.microsoft.com/office/powerpoint/2010/main" val="50654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First, get it in one place.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79A41D6-11BB-E843-B1D5-8F983F52C4D9}" type="slidenum">
              <a:rPr lang="en-US" smtClean="0"/>
              <a:t>29</a:t>
            </a:fld>
            <a:endParaRPr lang="en-US"/>
          </a:p>
        </p:txBody>
      </p:sp>
    </p:spTree>
    <p:extLst>
      <p:ext uri="{BB962C8B-B14F-4D97-AF65-F5344CB8AC3E}">
        <p14:creationId xmlns:p14="http://schemas.microsoft.com/office/powerpoint/2010/main" val="103805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are going through this session, I will stop at a couple points to take questions. So, you won’t need to save them up until the end. Your cue will be a slide just like this one.</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3</a:t>
            </a:fld>
            <a:endParaRPr lang="en-US"/>
          </a:p>
        </p:txBody>
      </p:sp>
    </p:spTree>
    <p:extLst>
      <p:ext uri="{BB962C8B-B14F-4D97-AF65-F5344CB8AC3E}">
        <p14:creationId xmlns:p14="http://schemas.microsoft.com/office/powerpoint/2010/main" val="4117910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Second, make it discoverable.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79A41D6-11BB-E843-B1D5-8F983F52C4D9}" type="slidenum">
              <a:rPr lang="en-US" smtClean="0"/>
              <a:t>30</a:t>
            </a:fld>
            <a:endParaRPr lang="en-US"/>
          </a:p>
        </p:txBody>
      </p:sp>
    </p:spTree>
    <p:extLst>
      <p:ext uri="{BB962C8B-B14F-4D97-AF65-F5344CB8AC3E}">
        <p14:creationId xmlns:p14="http://schemas.microsoft.com/office/powerpoint/2010/main" val="629519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Third, make it easy to update.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979A41D6-11BB-E843-B1D5-8F983F52C4D9}" type="slidenum">
              <a:rPr lang="en-US" smtClean="0"/>
              <a:t>31</a:t>
            </a:fld>
            <a:endParaRPr lang="en-US"/>
          </a:p>
        </p:txBody>
      </p:sp>
    </p:spTree>
    <p:extLst>
      <p:ext uri="{BB962C8B-B14F-4D97-AF65-F5344CB8AC3E}">
        <p14:creationId xmlns:p14="http://schemas.microsoft.com/office/powerpoint/2010/main" val="34745465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Fourth, give it an expiration date.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Annie had more insights that may be applicable in various cases, but those four insights are almost universally applicable.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32</a:t>
            </a:fld>
            <a:endParaRPr lang="en-US"/>
          </a:p>
        </p:txBody>
      </p:sp>
    </p:spTree>
    <p:extLst>
      <p:ext uri="{BB962C8B-B14F-4D97-AF65-F5344CB8AC3E}">
        <p14:creationId xmlns:p14="http://schemas.microsoft.com/office/powerpoint/2010/main" val="2110342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software projects I like keeping documentation close to the code it describes. I like tests as specifications, which is why I use BDD-style frameworks. I dislike inline code comments unless they are explaining why something is done a specific way. But when it comes to architectural documentation those approaches won’t quite cut it.</a:t>
            </a:r>
          </a:p>
        </p:txBody>
      </p:sp>
      <p:sp>
        <p:nvSpPr>
          <p:cNvPr id="4" name="Slide Number Placeholder 3"/>
          <p:cNvSpPr>
            <a:spLocks noGrp="1"/>
          </p:cNvSpPr>
          <p:nvPr>
            <p:ph type="sldNum" sz="quarter" idx="5"/>
          </p:nvPr>
        </p:nvSpPr>
        <p:spPr/>
        <p:txBody>
          <a:bodyPr/>
          <a:lstStyle/>
          <a:p>
            <a:fld id="{979A41D6-11BB-E843-B1D5-8F983F52C4D9}" type="slidenum">
              <a:rPr lang="en-US" smtClean="0"/>
              <a:t>33</a:t>
            </a:fld>
            <a:endParaRPr lang="en-US"/>
          </a:p>
        </p:txBody>
      </p:sp>
    </p:spTree>
    <p:extLst>
      <p:ext uri="{BB962C8B-B14F-4D97-AF65-F5344CB8AC3E}">
        <p14:creationId xmlns:p14="http://schemas.microsoft.com/office/powerpoint/2010/main" val="180765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monolithic systems, or services that can be reasoned about independently, I really like Architectural Decision Records. They’re just Markdown, the </a:t>
            </a:r>
            <a:r>
              <a:rPr lang="en-US" sz="1200" kern="1200" dirty="0" err="1">
                <a:solidFill>
                  <a:schemeClr val="tx1"/>
                </a:solidFill>
                <a:effectLst/>
                <a:latin typeface="+mn-lt"/>
                <a:ea typeface="+mn-ea"/>
                <a:cs typeface="+mn-cs"/>
              </a:rPr>
              <a:t>adr</a:t>
            </a:r>
            <a:r>
              <a:rPr lang="en-US" sz="1200" kern="1200" dirty="0">
                <a:solidFill>
                  <a:schemeClr val="tx1"/>
                </a:solidFill>
                <a:effectLst/>
                <a:latin typeface="+mn-lt"/>
                <a:ea typeface="+mn-ea"/>
                <a:cs typeface="+mn-cs"/>
              </a:rPr>
              <a:t>-tools project makes managing them pretty easy, and they live closer to the code than Google Drive or Confluence docs. But, these aren’t necessarily the best for all systems, but their worth investigating for your team, especially if you want something simple to start with.</a:t>
            </a:r>
          </a:p>
        </p:txBody>
      </p:sp>
      <p:sp>
        <p:nvSpPr>
          <p:cNvPr id="4" name="Slide Number Placeholder 3"/>
          <p:cNvSpPr>
            <a:spLocks noGrp="1"/>
          </p:cNvSpPr>
          <p:nvPr>
            <p:ph type="sldNum" sz="quarter" idx="5"/>
          </p:nvPr>
        </p:nvSpPr>
        <p:spPr/>
        <p:txBody>
          <a:bodyPr/>
          <a:lstStyle/>
          <a:p>
            <a:fld id="{979A41D6-11BB-E843-B1D5-8F983F52C4D9}" type="slidenum">
              <a:rPr lang="en-US" smtClean="0"/>
              <a:t>34</a:t>
            </a:fld>
            <a:endParaRPr lang="en-US"/>
          </a:p>
        </p:txBody>
      </p:sp>
    </p:spTree>
    <p:extLst>
      <p:ext uri="{BB962C8B-B14F-4D97-AF65-F5344CB8AC3E}">
        <p14:creationId xmlns:p14="http://schemas.microsoft.com/office/powerpoint/2010/main" val="3287712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systems that need to capture different levels of detail the C4 model from Simon Brown can be a really good approach. It provides some basic diagramming techniques for capturing details from the high-level user-oriented context down to code-level class diagrams. Each tier of this 4-layered approach is meant to capture a different level of granularity for different purposes, from understanding what the system is trying to accomplish down to some of the details about how.</a:t>
            </a:r>
          </a:p>
        </p:txBody>
      </p:sp>
      <p:sp>
        <p:nvSpPr>
          <p:cNvPr id="4" name="Slide Number Placeholder 3"/>
          <p:cNvSpPr>
            <a:spLocks noGrp="1"/>
          </p:cNvSpPr>
          <p:nvPr>
            <p:ph type="sldNum" sz="quarter" idx="5"/>
          </p:nvPr>
        </p:nvSpPr>
        <p:spPr/>
        <p:txBody>
          <a:bodyPr/>
          <a:lstStyle/>
          <a:p>
            <a:fld id="{979A41D6-11BB-E843-B1D5-8F983F52C4D9}" type="slidenum">
              <a:rPr lang="en-US" smtClean="0"/>
              <a:t>35</a:t>
            </a:fld>
            <a:endParaRPr lang="en-US"/>
          </a:p>
        </p:txBody>
      </p:sp>
    </p:spTree>
    <p:extLst>
      <p:ext uri="{BB962C8B-B14F-4D97-AF65-F5344CB8AC3E}">
        <p14:creationId xmlns:p14="http://schemas.microsoft.com/office/powerpoint/2010/main" val="2658544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do what works for your team. Identifying a way of preserving knowledge about architectural decisions for later reference and keeping it reasonably up to date is challenging. So, figure out how much detail your need, make it easy to update, and try to duplicate it as little as possible.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36</a:t>
            </a:fld>
            <a:endParaRPr lang="en-US"/>
          </a:p>
        </p:txBody>
      </p:sp>
    </p:spTree>
    <p:extLst>
      <p:ext uri="{BB962C8B-B14F-4D97-AF65-F5344CB8AC3E}">
        <p14:creationId xmlns:p14="http://schemas.microsoft.com/office/powerpoint/2010/main" val="322148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 really curious to hear from any of </a:t>
            </a:r>
            <a:r>
              <a:rPr lang="en-US" sz="1200" b="1" kern="1200" dirty="0" err="1">
                <a:solidFill>
                  <a:schemeClr val="tx1"/>
                </a:solidFill>
                <a:effectLst/>
                <a:latin typeface="+mn-lt"/>
                <a:ea typeface="+mn-ea"/>
                <a:cs typeface="+mn-cs"/>
              </a:rPr>
              <a:t>y’all</a:t>
            </a:r>
            <a:r>
              <a:rPr lang="en-US" sz="1200" b="1" kern="1200" dirty="0">
                <a:solidFill>
                  <a:schemeClr val="tx1"/>
                </a:solidFill>
                <a:effectLst/>
                <a:latin typeface="+mn-lt"/>
                <a:ea typeface="+mn-ea"/>
                <a:cs typeface="+mn-cs"/>
              </a:rPr>
              <a:t> about other techniques you’ve found helpful for documenting architectural decision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37</a:t>
            </a:fld>
            <a:endParaRPr lang="en-US"/>
          </a:p>
        </p:txBody>
      </p:sp>
    </p:spTree>
    <p:extLst>
      <p:ext uri="{BB962C8B-B14F-4D97-AF65-F5344CB8AC3E}">
        <p14:creationId xmlns:p14="http://schemas.microsoft.com/office/powerpoint/2010/main" val="39588005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area I want to cover is how to keep things up. When a team understands how to make architectural decisions, what appropriate decisions are, and how to preserve that knowledge, a lot of the hardest parts are taken care of. But our industry never stops moving. We don’t need to chase every fad, or hot new thing. But as our careers progress, as our projects mature and change, we will need to reassess our previous decisions to ensure they are still appropriate.</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38</a:t>
            </a:fld>
            <a:endParaRPr lang="en-US"/>
          </a:p>
        </p:txBody>
      </p:sp>
    </p:spTree>
    <p:extLst>
      <p:ext uri="{BB962C8B-B14F-4D97-AF65-F5344CB8AC3E}">
        <p14:creationId xmlns:p14="http://schemas.microsoft.com/office/powerpoint/2010/main" val="1378178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this all comes down, for me, to establishing a learning culture. This idea can be taken off in many directions, but I want to be relatively narrow in terms of what I mean. Effective teams are the ones that have the room and resources to learn. They have opportunity to discover, discuss and disseminate knowledge.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are all here at a conference gaining an abundance of useful knowledge. As you process it you will gain insights and understandings. But the conference doesn’t become really valuable until you’re able to apply what you’ve learned. And that process of obtaining knowledge, developing understanding, and making application is what I mean when I talk about a learning culture. Not every company gives the room or resources to obtain knowledge. Not every role affords the opportunity to contemplate what we know in order to develop insights. And, not nearly enough teams are good at disseminating what they’ve learned to others.</a:t>
            </a:r>
          </a:p>
        </p:txBody>
      </p:sp>
      <p:sp>
        <p:nvSpPr>
          <p:cNvPr id="4" name="Slide Number Placeholder 3"/>
          <p:cNvSpPr>
            <a:spLocks noGrp="1"/>
          </p:cNvSpPr>
          <p:nvPr>
            <p:ph type="sldNum" sz="quarter" idx="5"/>
          </p:nvPr>
        </p:nvSpPr>
        <p:spPr/>
        <p:txBody>
          <a:bodyPr/>
          <a:lstStyle/>
          <a:p>
            <a:fld id="{979A41D6-11BB-E843-B1D5-8F983F52C4D9}" type="slidenum">
              <a:rPr lang="en-US" smtClean="0"/>
              <a:t>39</a:t>
            </a:fld>
            <a:endParaRPr lang="en-US"/>
          </a:p>
        </p:txBody>
      </p:sp>
    </p:spTree>
    <p:extLst>
      <p:ext uri="{BB962C8B-B14F-4D97-AF65-F5344CB8AC3E}">
        <p14:creationId xmlns:p14="http://schemas.microsoft.com/office/powerpoint/2010/main" val="1730300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software system has an architecture. That architecture may not always be particularly pleasant or welcoming, but there is an architecture.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Often our frame of mind leads us to think about framework choices and design patterns as software architecture. And, those are some of the expressions of a software’s architecture, but they are not necessarily the architecture itself. And, that’s because the architecture of a software system, like the architecture of a building, or of a major utility, principally revolves around intent and use.</a:t>
            </a:r>
          </a:p>
        </p:txBody>
      </p:sp>
      <p:sp>
        <p:nvSpPr>
          <p:cNvPr id="4" name="Slide Number Placeholder 3"/>
          <p:cNvSpPr>
            <a:spLocks noGrp="1"/>
          </p:cNvSpPr>
          <p:nvPr>
            <p:ph type="sldNum" sz="quarter" idx="5"/>
          </p:nvPr>
        </p:nvSpPr>
        <p:spPr/>
        <p:txBody>
          <a:bodyPr/>
          <a:lstStyle/>
          <a:p>
            <a:fld id="{979A41D6-11BB-E843-B1D5-8F983F52C4D9}" type="slidenum">
              <a:rPr lang="en-US" smtClean="0"/>
              <a:t>4</a:t>
            </a:fld>
            <a:endParaRPr lang="en-US"/>
          </a:p>
        </p:txBody>
      </p:sp>
    </p:spTree>
    <p:extLst>
      <p:ext uri="{BB962C8B-B14F-4D97-AF65-F5344CB8AC3E}">
        <p14:creationId xmlns:p14="http://schemas.microsoft.com/office/powerpoint/2010/main" val="1844340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I’ve made it a habit, even as a speaker at conferences, to take the talks that have been valuable to me back to my team. And, while I could just have them watch a video and leave the understanding and application to them; instead I try to distill the value so they can gain the same insights more quickly. And, I try to get my teams thinking about how to apply those insights. This is an effort to multiply the value of what I’m learning for the benefit of the rest of the team. And, this is an on-going habit.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not enough to do a debrief when you get back from a conference, although that’s a great opportunity for this sort of practice. But we are all learning things consistently as we do our work. We read blogs, we watch training videos, we read books, or listen to podcasts. And, as we learn from those things, we have opportunities to distill what we’re learning for the benefit of others.</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40</a:t>
            </a:fld>
            <a:endParaRPr lang="en-US"/>
          </a:p>
        </p:txBody>
      </p:sp>
    </p:spTree>
    <p:extLst>
      <p:ext uri="{BB962C8B-B14F-4D97-AF65-F5344CB8AC3E}">
        <p14:creationId xmlns:p14="http://schemas.microsoft.com/office/powerpoint/2010/main" val="3895848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 least we should share those resources with others. But if we want to deliver greater value, we should take the extra effort to distill the information for more rapid consumption and application. At previous employers I’ve help organize lunch-and-learn sessions where I would get another co-worker to go over something they learned recently, or to dive into some aspect of their workflow or to talk through a pull request that demonstrated some interesting approach to a problem. All of these actions then takes the learning culture into the rest of the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[Riff on mistake of lecturing instead of leading to learn]</a:t>
            </a:r>
          </a:p>
        </p:txBody>
      </p:sp>
      <p:sp>
        <p:nvSpPr>
          <p:cNvPr id="4" name="Slide Number Placeholder 3"/>
          <p:cNvSpPr>
            <a:spLocks noGrp="1"/>
          </p:cNvSpPr>
          <p:nvPr>
            <p:ph type="sldNum" sz="quarter" idx="5"/>
          </p:nvPr>
        </p:nvSpPr>
        <p:spPr/>
        <p:txBody>
          <a:bodyPr/>
          <a:lstStyle/>
          <a:p>
            <a:fld id="{979A41D6-11BB-E843-B1D5-8F983F52C4D9}" type="slidenum">
              <a:rPr lang="en-US" smtClean="0"/>
              <a:t>41</a:t>
            </a:fld>
            <a:endParaRPr lang="en-US"/>
          </a:p>
        </p:txBody>
      </p:sp>
    </p:spTree>
    <p:extLst>
      <p:ext uri="{BB962C8B-B14F-4D97-AF65-F5344CB8AC3E}">
        <p14:creationId xmlns:p14="http://schemas.microsoft.com/office/powerpoint/2010/main" val="3138694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that is one of the best ways to counter the tendency of accidental architecture to creep up on us: </a:t>
            </a:r>
            <a:r>
              <a:rPr lang="en-US" sz="1200" b="1" kern="1200" dirty="0">
                <a:solidFill>
                  <a:schemeClr val="tx1"/>
                </a:solidFill>
                <a:effectLst/>
                <a:latin typeface="+mn-lt"/>
                <a:ea typeface="+mn-ea"/>
                <a:cs typeface="+mn-cs"/>
              </a:rPr>
              <a:t>keep your team learning and improving, while also keeping them connected to why we’re building what we’re building every day. </a:t>
            </a:r>
            <a:r>
              <a:rPr lang="en-US" sz="1200" kern="1200" dirty="0">
                <a:solidFill>
                  <a:schemeClr val="tx1"/>
                </a:solidFill>
                <a:effectLst/>
                <a:latin typeface="+mn-lt"/>
                <a:ea typeface="+mn-ea"/>
                <a:cs typeface="+mn-cs"/>
              </a:rPr>
              <a:t>Keeping accidental architecture comes down to discipline, intentionality, and refinement over time.</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9A41D6-11BB-E843-B1D5-8F983F52C4D9}" type="slidenum">
              <a:rPr lang="en-US" smtClean="0"/>
              <a:t>42</a:t>
            </a:fld>
            <a:endParaRPr lang="en-US"/>
          </a:p>
        </p:txBody>
      </p:sp>
    </p:spTree>
    <p:extLst>
      <p:ext uri="{BB962C8B-B14F-4D97-AF65-F5344CB8AC3E}">
        <p14:creationId xmlns:p14="http://schemas.microsoft.com/office/powerpoint/2010/main" val="2160828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remember to rate the sessions you attend.</a:t>
            </a:r>
          </a:p>
        </p:txBody>
      </p:sp>
      <p:sp>
        <p:nvSpPr>
          <p:cNvPr id="4" name="Slide Number Placeholder 3"/>
          <p:cNvSpPr>
            <a:spLocks noGrp="1"/>
          </p:cNvSpPr>
          <p:nvPr>
            <p:ph type="sldNum" sz="quarter" idx="5"/>
          </p:nvPr>
        </p:nvSpPr>
        <p:spPr/>
        <p:txBody>
          <a:bodyPr/>
          <a:lstStyle/>
          <a:p>
            <a:fld id="{979A41D6-11BB-E843-B1D5-8F983F52C4D9}" type="slidenum">
              <a:rPr lang="en-US" smtClean="0"/>
              <a:t>44</a:t>
            </a:fld>
            <a:endParaRPr lang="en-US"/>
          </a:p>
        </p:txBody>
      </p:sp>
    </p:spTree>
    <p:extLst>
      <p:ext uri="{BB962C8B-B14F-4D97-AF65-F5344CB8AC3E}">
        <p14:creationId xmlns:p14="http://schemas.microsoft.com/office/powerpoint/2010/main" val="127936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Planning around intended use, capacity, and capability are key aspects of the architecting of any complex system. </a:t>
            </a:r>
            <a:r>
              <a:rPr lang="en-US" sz="1200" b="1" kern="1200" dirty="0">
                <a:solidFill>
                  <a:schemeClr val="tx1"/>
                </a:solidFill>
                <a:effectLst/>
                <a:latin typeface="+mn-lt"/>
                <a:ea typeface="+mn-ea"/>
                <a:cs typeface="+mn-cs"/>
              </a:rPr>
              <a:t>That is why most systems or structures, whether software or otherwise, don’t start out being hard to maintain or use.</a:t>
            </a:r>
            <a:r>
              <a:rPr lang="en-US" sz="1200" kern="1200" dirty="0">
                <a:solidFill>
                  <a:schemeClr val="tx1"/>
                </a:solidFill>
                <a:effectLst/>
                <a:latin typeface="+mn-lt"/>
                <a:ea typeface="+mn-ea"/>
                <a:cs typeface="+mn-cs"/>
              </a:rPr>
              <a:t> They become that way over time. This happens for lots of reasons: unexpected growth, changes in preferences and sometimes simple neglect. </a:t>
            </a:r>
            <a:r>
              <a:rPr lang="en-US" sz="1200" b="1" kern="1200" dirty="0">
                <a:solidFill>
                  <a:schemeClr val="tx1"/>
                </a:solidFill>
                <a:effectLst/>
                <a:latin typeface="+mn-lt"/>
                <a:ea typeface="+mn-ea"/>
                <a:cs typeface="+mn-cs"/>
              </a:rPr>
              <a:t>What starts out as intentionally designed becomes an accident of circumstances.</a:t>
            </a:r>
            <a:r>
              <a:rPr lang="en-US" sz="1200" kern="1200" dirty="0">
                <a:solidFill>
                  <a:schemeClr val="tx1"/>
                </a:solidFill>
                <a:effectLst/>
                <a:latin typeface="+mn-lt"/>
                <a:ea typeface="+mn-ea"/>
                <a:cs typeface="+mn-cs"/>
              </a:rPr>
              <a:t> And, unless those circumstances are adapted to the system will degrade naturally over time.</a:t>
            </a:r>
          </a:p>
        </p:txBody>
      </p:sp>
      <p:sp>
        <p:nvSpPr>
          <p:cNvPr id="4" name="Slide Number Placeholder 3"/>
          <p:cNvSpPr>
            <a:spLocks noGrp="1"/>
          </p:cNvSpPr>
          <p:nvPr>
            <p:ph type="sldNum" sz="quarter" idx="5"/>
          </p:nvPr>
        </p:nvSpPr>
        <p:spPr/>
        <p:txBody>
          <a:bodyPr/>
          <a:lstStyle/>
          <a:p>
            <a:fld id="{979A41D6-11BB-E843-B1D5-8F983F52C4D9}" type="slidenum">
              <a:rPr lang="en-US" smtClean="0"/>
              <a:t>5</a:t>
            </a:fld>
            <a:endParaRPr lang="en-US"/>
          </a:p>
        </p:txBody>
      </p:sp>
    </p:spTree>
    <p:extLst>
      <p:ext uri="{BB962C8B-B14F-4D97-AF65-F5344CB8AC3E}">
        <p14:creationId xmlns:p14="http://schemas.microsoft.com/office/powerpoint/2010/main" val="420453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is what I mean by accidental architecture. When circumstances overtake intentionality with respect to the needs of a software system. But, how do we recover from that?  Well, to answer that I want to appeal to one of my favorite definitions for software architecture. It comes from Martin Fowler’s article in the July–August 2003 issue of IEEE Software titled “Who Needs an Architect?”</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6</a:t>
            </a:fld>
            <a:endParaRPr lang="en-US"/>
          </a:p>
        </p:txBody>
      </p:sp>
    </p:spTree>
    <p:extLst>
      <p:ext uri="{BB962C8B-B14F-4D97-AF65-F5344CB8AC3E}">
        <p14:creationId xmlns:p14="http://schemas.microsoft.com/office/powerpoint/2010/main" val="257801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“Architecture is about the important stuff. Whatever that is.” I find Fowler’s definition to be vague, but strangely useful.</a:t>
            </a:r>
            <a:r>
              <a:rPr lang="en-US" sz="1200" kern="1200" dirty="0">
                <a:solidFill>
                  <a:schemeClr val="tx1"/>
                </a:solidFill>
                <a:effectLst/>
                <a:latin typeface="+mn-lt"/>
                <a:ea typeface="+mn-ea"/>
                <a:cs typeface="+mn-cs"/>
              </a:rPr>
              <a:t> It doesn’t assume any specific level of detail about what constitutes “important stuff.” Instead, he just leaves it open.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Sometimes the database, or even the backing storage engine of a database could be an architectural concern. Sometimes, a particular language, or framework, or pattern might be important to the architecture. What is nice about Fowler’s definition is that it is incredibly flexible.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it’s able to encompass the structures, decisions, processes, and other functional and non-functional details that could be architectural for a given software system.</a:t>
            </a:r>
          </a:p>
        </p:txBody>
      </p:sp>
      <p:sp>
        <p:nvSpPr>
          <p:cNvPr id="4" name="Slide Number Placeholder 3"/>
          <p:cNvSpPr>
            <a:spLocks noGrp="1"/>
          </p:cNvSpPr>
          <p:nvPr>
            <p:ph type="sldNum" sz="quarter" idx="5"/>
          </p:nvPr>
        </p:nvSpPr>
        <p:spPr/>
        <p:txBody>
          <a:bodyPr/>
          <a:lstStyle/>
          <a:p>
            <a:fld id="{979A41D6-11BB-E843-B1D5-8F983F52C4D9}" type="slidenum">
              <a:rPr lang="en-US" smtClean="0"/>
              <a:t>7</a:t>
            </a:fld>
            <a:endParaRPr lang="en-US"/>
          </a:p>
        </p:txBody>
      </p:sp>
    </p:spTree>
    <p:extLst>
      <p:ext uri="{BB962C8B-B14F-4D97-AF65-F5344CB8AC3E}">
        <p14:creationId xmlns:p14="http://schemas.microsoft.com/office/powerpoint/2010/main" val="346268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 an accidental architecture emerges when we lose sight of the “important stuff.”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Accidental Architecture emerges whenever we lose touch with stakeholders. It creeps in when technology interests overtake business ones. </a:t>
            </a:r>
            <a:r>
              <a:rPr lang="en-US" sz="1200" b="1" kern="1200" dirty="0">
                <a:solidFill>
                  <a:schemeClr val="tx1"/>
                </a:solidFill>
                <a:effectLst/>
                <a:latin typeface="+mn-lt"/>
                <a:ea typeface="+mn-ea"/>
                <a:cs typeface="+mn-cs"/>
              </a:rPr>
              <a:t>Whenever the environment around a system is more impactful than any real consideration of the intent, and usefulness of the system we are likely to see the architecture of that system stray.</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8</a:t>
            </a:fld>
            <a:endParaRPr lang="en-US"/>
          </a:p>
        </p:txBody>
      </p:sp>
    </p:spTree>
    <p:extLst>
      <p:ext uri="{BB962C8B-B14F-4D97-AF65-F5344CB8AC3E}">
        <p14:creationId xmlns:p14="http://schemas.microsoft.com/office/powerpoint/2010/main" val="119415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Rarely is this kind of inattention malicious. So, I want to clearly state that Accidental Architecture is not bad in some moral sense, it’s just not helpful. </a:t>
            </a:r>
            <a:r>
              <a:rPr lang="en-US" sz="1200" b="1" kern="1200" dirty="0">
                <a:solidFill>
                  <a:schemeClr val="tx1"/>
                </a:solidFill>
                <a:effectLst/>
                <a:latin typeface="+mn-lt"/>
                <a:ea typeface="+mn-ea"/>
                <a:cs typeface="+mn-cs"/>
              </a:rPr>
              <a:t>And, that is what I think we really ought to strive for: software architecture that helps us improve the system when and where necessary.</a:t>
            </a:r>
            <a:r>
              <a:rPr lang="en-US" sz="1200" kern="1200" dirty="0">
                <a:solidFill>
                  <a:schemeClr val="tx1"/>
                </a:solidFill>
                <a:effectLst/>
                <a:latin typeface="+mn-lt"/>
                <a:ea typeface="+mn-ea"/>
                <a:cs typeface="+mn-cs"/>
              </a:rPr>
              <a:t> When the patterns, choices, and technologies of a system work against us, we have encountered Accidental Architecture.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how do we move in that direction, if we recognize that our system’s architecture has strayed?</a:t>
            </a:r>
            <a:r>
              <a:rPr lang="en-US" dirty="0">
                <a:effectLst/>
              </a:rPr>
              <a:t> </a:t>
            </a:r>
            <a:endParaRPr lang="en-US" dirty="0"/>
          </a:p>
        </p:txBody>
      </p:sp>
      <p:sp>
        <p:nvSpPr>
          <p:cNvPr id="4" name="Slide Number Placeholder 3"/>
          <p:cNvSpPr>
            <a:spLocks noGrp="1"/>
          </p:cNvSpPr>
          <p:nvPr>
            <p:ph type="sldNum" sz="quarter" idx="5"/>
          </p:nvPr>
        </p:nvSpPr>
        <p:spPr/>
        <p:txBody>
          <a:bodyPr/>
          <a:lstStyle/>
          <a:p>
            <a:fld id="{979A41D6-11BB-E843-B1D5-8F983F52C4D9}" type="slidenum">
              <a:rPr lang="en-US" smtClean="0"/>
              <a:t>9</a:t>
            </a:fld>
            <a:endParaRPr lang="en-US"/>
          </a:p>
        </p:txBody>
      </p:sp>
    </p:spTree>
    <p:extLst>
      <p:ext uri="{BB962C8B-B14F-4D97-AF65-F5344CB8AC3E}">
        <p14:creationId xmlns:p14="http://schemas.microsoft.com/office/powerpoint/2010/main" val="3163651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3182766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440912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13462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2310188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657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799745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14872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05140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3924445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851479A-C805-C043-858C-E19146804572}" type="datetimeFigureOut">
              <a:rPr lang="en-US" smtClean="0"/>
              <a:t>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81949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51479A-C805-C043-858C-E19146804572}"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321009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51479A-C805-C043-858C-E19146804572}" type="datetimeFigureOut">
              <a:rPr lang="en-US" smtClean="0"/>
              <a:t>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77560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51479A-C805-C043-858C-E19146804572}" type="datetimeFigureOut">
              <a:rPr lang="en-US" smtClean="0"/>
              <a:t>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64685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1479A-C805-C043-858C-E19146804572}" type="datetimeFigureOut">
              <a:rPr lang="en-US" smtClean="0"/>
              <a:t>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69018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51479A-C805-C043-858C-E19146804572}"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121454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851479A-C805-C043-858C-E19146804572}" type="datetimeFigureOut">
              <a:rPr lang="en-US" smtClean="0"/>
              <a:t>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340BAD-A37F-7F4B-A52B-AF2556E4856C}" type="slidenum">
              <a:rPr lang="en-US" smtClean="0"/>
              <a:t>‹#›</a:t>
            </a:fld>
            <a:endParaRPr lang="en-US"/>
          </a:p>
        </p:txBody>
      </p:sp>
    </p:spTree>
    <p:extLst>
      <p:ext uri="{BB962C8B-B14F-4D97-AF65-F5344CB8AC3E}">
        <p14:creationId xmlns:p14="http://schemas.microsoft.com/office/powerpoint/2010/main" val="246546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51479A-C805-C043-858C-E19146804572}" type="datetimeFigureOut">
              <a:rPr lang="en-US" smtClean="0"/>
              <a:t>2/3/19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1340BAD-A37F-7F4B-A52B-AF2556E4856C}" type="slidenum">
              <a:rPr lang="en-US" smtClean="0"/>
              <a:t>‹#›</a:t>
            </a:fld>
            <a:endParaRPr lang="en-US"/>
          </a:p>
        </p:txBody>
      </p:sp>
    </p:spTree>
    <p:extLst>
      <p:ext uri="{BB962C8B-B14F-4D97-AF65-F5344CB8AC3E}">
        <p14:creationId xmlns:p14="http://schemas.microsoft.com/office/powerpoint/2010/main" val="141943125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E280-CA20-434E-AC88-C5B22F6705BA}"/>
              </a:ext>
            </a:extLst>
          </p:cNvPr>
          <p:cNvSpPr>
            <a:spLocks noGrp="1"/>
          </p:cNvSpPr>
          <p:nvPr>
            <p:ph type="ctrTitle"/>
          </p:nvPr>
        </p:nvSpPr>
        <p:spPr/>
        <p:txBody>
          <a:bodyPr anchor="t">
            <a:normAutofit/>
          </a:bodyPr>
          <a:lstStyle/>
          <a:p>
            <a:pPr algn="l"/>
            <a:r>
              <a:rPr lang="en-US" sz="4400" b="1" dirty="0">
                <a:solidFill>
                  <a:schemeClr val="tx1"/>
                </a:solidFill>
                <a:latin typeface="Optima ExtraBlack" panose="02000503060000020004" pitchFamily="2" charset="0"/>
              </a:rPr>
              <a:t>BEYOND ACCIDENTAL ARCHITECTURE</a:t>
            </a:r>
          </a:p>
        </p:txBody>
      </p:sp>
      <p:sp>
        <p:nvSpPr>
          <p:cNvPr id="7" name="Subtitle 6">
            <a:extLst>
              <a:ext uri="{FF2B5EF4-FFF2-40B4-BE49-F238E27FC236}">
                <a16:creationId xmlns:a16="http://schemas.microsoft.com/office/drawing/2014/main" id="{20B32929-D6A7-7647-A36B-B8BA5C0BA69B}"/>
              </a:ext>
            </a:extLst>
          </p:cNvPr>
          <p:cNvSpPr>
            <a:spLocks noGrp="1"/>
          </p:cNvSpPr>
          <p:nvPr>
            <p:ph type="subTitle" idx="1"/>
          </p:nvPr>
        </p:nvSpPr>
        <p:spPr/>
        <p:txBody>
          <a:bodyPr/>
          <a:lstStyle/>
          <a:p>
            <a:endParaRPr lang="en-US"/>
          </a:p>
        </p:txBody>
      </p:sp>
      <p:sp>
        <p:nvSpPr>
          <p:cNvPr id="6" name="TextBox 5">
            <a:extLst>
              <a:ext uri="{FF2B5EF4-FFF2-40B4-BE49-F238E27FC236}">
                <a16:creationId xmlns:a16="http://schemas.microsoft.com/office/drawing/2014/main" id="{9A152E25-6401-DD4A-B0EE-456D6406F8C5}"/>
              </a:ext>
            </a:extLst>
          </p:cNvPr>
          <p:cNvSpPr txBox="1"/>
          <p:nvPr/>
        </p:nvSpPr>
        <p:spPr>
          <a:xfrm>
            <a:off x="0" y="6396335"/>
            <a:ext cx="5754460" cy="461665"/>
          </a:xfrm>
          <a:prstGeom prst="rect">
            <a:avLst/>
          </a:prstGeom>
          <a:noFill/>
        </p:spPr>
        <p:txBody>
          <a:bodyPr wrap="none" rtlCol="0">
            <a:spAutoFit/>
          </a:bodyPr>
          <a:lstStyle/>
          <a:p>
            <a:r>
              <a:rPr lang="en-US" sz="2400" b="1" dirty="0">
                <a:solidFill>
                  <a:schemeClr val="bg1"/>
                </a:solidFill>
              </a:rPr>
              <a:t>@</a:t>
            </a:r>
            <a:r>
              <a:rPr lang="en-US" sz="2400" b="1" dirty="0" err="1">
                <a:solidFill>
                  <a:schemeClr val="bg1"/>
                </a:solidFill>
              </a:rPr>
              <a:t>plainprogrammer</a:t>
            </a:r>
            <a:r>
              <a:rPr lang="en-US" sz="2400" b="1" dirty="0">
                <a:solidFill>
                  <a:schemeClr val="bg1"/>
                </a:solidFill>
              </a:rPr>
              <a:t>		#</a:t>
            </a:r>
            <a:r>
              <a:rPr lang="en-US" sz="2400" b="1" dirty="0" err="1">
                <a:solidFill>
                  <a:schemeClr val="bg1"/>
                </a:solidFill>
              </a:rPr>
              <a:t>OReillySACon</a:t>
            </a:r>
            <a:endParaRPr lang="en-US" sz="2400" b="1" dirty="0">
              <a:solidFill>
                <a:schemeClr val="bg1"/>
              </a:solidFill>
            </a:endParaRPr>
          </a:p>
        </p:txBody>
      </p:sp>
    </p:spTree>
    <p:extLst>
      <p:ext uri="{BB962C8B-B14F-4D97-AF65-F5344CB8AC3E}">
        <p14:creationId xmlns:p14="http://schemas.microsoft.com/office/powerpoint/2010/main" val="695406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CE9A4-56A0-A943-931A-12EA10CA9AD0}"/>
              </a:ext>
            </a:extLst>
          </p:cNvPr>
          <p:cNvPicPr>
            <a:picLocks noChangeAspect="1"/>
          </p:cNvPicPr>
          <p:nvPr/>
        </p:nvPicPr>
        <p:blipFill>
          <a:blip r:embed="rId3"/>
          <a:stretch>
            <a:fillRect/>
          </a:stretch>
        </p:blipFill>
        <p:spPr>
          <a:xfrm>
            <a:off x="0" y="433136"/>
            <a:ext cx="9986211" cy="5991727"/>
          </a:xfrm>
          <a:prstGeom prst="rect">
            <a:avLst/>
          </a:prstGeom>
        </p:spPr>
      </p:pic>
    </p:spTree>
    <p:extLst>
      <p:ext uri="{BB962C8B-B14F-4D97-AF65-F5344CB8AC3E}">
        <p14:creationId xmlns:p14="http://schemas.microsoft.com/office/powerpoint/2010/main" val="333499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CE9A4-56A0-A943-931A-12EA10CA9AD0}"/>
              </a:ext>
            </a:extLst>
          </p:cNvPr>
          <p:cNvPicPr>
            <a:picLocks noChangeAspect="1"/>
          </p:cNvPicPr>
          <p:nvPr/>
        </p:nvPicPr>
        <p:blipFill>
          <a:blip r:embed="rId3"/>
          <a:stretch>
            <a:fillRect/>
          </a:stretch>
        </p:blipFill>
        <p:spPr>
          <a:xfrm>
            <a:off x="0" y="433136"/>
            <a:ext cx="9986211" cy="5991727"/>
          </a:xfrm>
          <a:prstGeom prst="rect">
            <a:avLst/>
          </a:prstGeom>
        </p:spPr>
      </p:pic>
    </p:spTree>
    <p:extLst>
      <p:ext uri="{BB962C8B-B14F-4D97-AF65-F5344CB8AC3E}">
        <p14:creationId xmlns:p14="http://schemas.microsoft.com/office/powerpoint/2010/main" val="1939374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517D-E3F3-E348-8D00-AD7A5B13C296}"/>
              </a:ext>
            </a:extLst>
          </p:cNvPr>
          <p:cNvSpPr>
            <a:spLocks noGrp="1"/>
          </p:cNvSpPr>
          <p:nvPr>
            <p:ph type="title"/>
          </p:nvPr>
        </p:nvSpPr>
        <p:spPr/>
        <p:txBody>
          <a:bodyPr>
            <a:normAutofit/>
          </a:bodyPr>
          <a:lstStyle/>
          <a:p>
            <a:r>
              <a:rPr lang="en-US" sz="7200" dirty="0">
                <a:solidFill>
                  <a:schemeClr val="tx1"/>
                </a:solidFill>
              </a:rPr>
              <a:t>Questions</a:t>
            </a:r>
          </a:p>
        </p:txBody>
      </p:sp>
      <p:sp>
        <p:nvSpPr>
          <p:cNvPr id="3" name="Text Placeholder 2">
            <a:extLst>
              <a:ext uri="{FF2B5EF4-FFF2-40B4-BE49-F238E27FC236}">
                <a16:creationId xmlns:a16="http://schemas.microsoft.com/office/drawing/2014/main" id="{4E93086D-3F25-5E47-93DF-698AE60C2A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7757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Thinking</a:t>
            </a:r>
            <a:br>
              <a:rPr lang="en-US" sz="6000" b="1" dirty="0"/>
            </a:br>
            <a:r>
              <a:rPr lang="en-US" sz="6000" b="1" dirty="0"/>
              <a:t>Architecturally</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56840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D30AAC-F26D-B74A-9B12-3F464C864D0F}"/>
              </a:ext>
            </a:extLst>
          </p:cNvPr>
          <p:cNvPicPr>
            <a:picLocks noChangeAspect="1"/>
          </p:cNvPicPr>
          <p:nvPr/>
        </p:nvPicPr>
        <p:blipFill>
          <a:blip r:embed="rId3"/>
          <a:stretch>
            <a:fillRect/>
          </a:stretch>
        </p:blipFill>
        <p:spPr>
          <a:xfrm>
            <a:off x="1040397" y="1473200"/>
            <a:ext cx="6870700" cy="3911600"/>
          </a:xfrm>
          <a:prstGeom prst="rect">
            <a:avLst/>
          </a:prstGeom>
        </p:spPr>
      </p:pic>
      <p:pic>
        <p:nvPicPr>
          <p:cNvPr id="5" name="Picture 4">
            <a:extLst>
              <a:ext uri="{FF2B5EF4-FFF2-40B4-BE49-F238E27FC236}">
                <a16:creationId xmlns:a16="http://schemas.microsoft.com/office/drawing/2014/main" id="{C2F95869-068E-004F-8590-473764946D46}"/>
              </a:ext>
            </a:extLst>
          </p:cNvPr>
          <p:cNvPicPr>
            <a:picLocks noChangeAspect="1"/>
          </p:cNvPicPr>
          <p:nvPr/>
        </p:nvPicPr>
        <p:blipFill>
          <a:blip r:embed="rId4"/>
          <a:stretch>
            <a:fillRect/>
          </a:stretch>
        </p:blipFill>
        <p:spPr>
          <a:xfrm>
            <a:off x="8672985" y="1473200"/>
            <a:ext cx="2963334" cy="3911600"/>
          </a:xfrm>
          <a:prstGeom prst="rect">
            <a:avLst/>
          </a:prstGeom>
        </p:spPr>
      </p:pic>
    </p:spTree>
    <p:extLst>
      <p:ext uri="{BB962C8B-B14F-4D97-AF65-F5344CB8AC3E}">
        <p14:creationId xmlns:p14="http://schemas.microsoft.com/office/powerpoint/2010/main" val="3193905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0754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56159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78112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15269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852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143DF-E17A-EE44-BF50-5F397D800153}"/>
              </a:ext>
            </a:extLst>
          </p:cNvPr>
          <p:cNvSpPr>
            <a:spLocks noGrp="1"/>
          </p:cNvSpPr>
          <p:nvPr>
            <p:ph type="title"/>
          </p:nvPr>
        </p:nvSpPr>
        <p:spPr/>
        <p:txBody>
          <a:bodyPr>
            <a:normAutofit/>
          </a:bodyPr>
          <a:lstStyle/>
          <a:p>
            <a:r>
              <a:rPr lang="en-US" sz="4800" dirty="0"/>
              <a:t>James Thompson</a:t>
            </a:r>
            <a:br>
              <a:rPr lang="en-US" sz="4800" dirty="0"/>
            </a:br>
            <a:r>
              <a:rPr lang="en-US" sz="4800" dirty="0"/>
              <a:t>@</a:t>
            </a:r>
            <a:r>
              <a:rPr lang="en-US" sz="4800" dirty="0" err="1"/>
              <a:t>plainprogrammer</a:t>
            </a:r>
            <a:endParaRPr lang="en-US" sz="4800" dirty="0"/>
          </a:p>
        </p:txBody>
      </p:sp>
      <p:sp>
        <p:nvSpPr>
          <p:cNvPr id="7" name="Text Placeholder 6">
            <a:extLst>
              <a:ext uri="{FF2B5EF4-FFF2-40B4-BE49-F238E27FC236}">
                <a16:creationId xmlns:a16="http://schemas.microsoft.com/office/drawing/2014/main" id="{DA5CB4CD-FF64-4B43-86E9-F6497F5CE040}"/>
              </a:ext>
            </a:extLst>
          </p:cNvPr>
          <p:cNvSpPr>
            <a:spLocks noGrp="1"/>
          </p:cNvSpPr>
          <p:nvPr>
            <p:ph type="body" idx="1"/>
          </p:nvPr>
        </p:nvSpPr>
        <p:spPr/>
        <p:txBody>
          <a:bodyPr>
            <a:noAutofit/>
          </a:bodyPr>
          <a:lstStyle/>
          <a:p>
            <a:r>
              <a:rPr lang="en-US" sz="2400" dirty="0"/>
              <a:t>Director of Software Development</a:t>
            </a:r>
            <a:br>
              <a:rPr lang="en-US" sz="2400" dirty="0"/>
            </a:br>
            <a:r>
              <a:rPr lang="en-US" sz="2400" dirty="0" err="1"/>
              <a:t>Cingo</a:t>
            </a:r>
            <a:r>
              <a:rPr lang="en-US" sz="2400" dirty="0"/>
              <a:t> Solutions</a:t>
            </a:r>
          </a:p>
        </p:txBody>
      </p:sp>
    </p:spTree>
    <p:extLst>
      <p:ext uri="{BB962C8B-B14F-4D97-AF65-F5344CB8AC3E}">
        <p14:creationId xmlns:p14="http://schemas.microsoft.com/office/powerpoint/2010/main" val="391796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This One Time…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10562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It’s about finding what matters</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1934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Talk with the people who know</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12093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Distinguish between functional and qualitative factors</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2939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Take your team</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7180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517D-E3F3-E348-8D00-AD7A5B13C296}"/>
              </a:ext>
            </a:extLst>
          </p:cNvPr>
          <p:cNvSpPr>
            <a:spLocks noGrp="1"/>
          </p:cNvSpPr>
          <p:nvPr>
            <p:ph type="title"/>
          </p:nvPr>
        </p:nvSpPr>
        <p:spPr/>
        <p:txBody>
          <a:bodyPr>
            <a:normAutofit/>
          </a:bodyPr>
          <a:lstStyle/>
          <a:p>
            <a:r>
              <a:rPr lang="en-US" sz="7200" dirty="0">
                <a:solidFill>
                  <a:schemeClr val="tx1"/>
                </a:solidFill>
              </a:rPr>
              <a:t>Questions</a:t>
            </a:r>
          </a:p>
        </p:txBody>
      </p:sp>
      <p:sp>
        <p:nvSpPr>
          <p:cNvPr id="3" name="Text Placeholder 2">
            <a:extLst>
              <a:ext uri="{FF2B5EF4-FFF2-40B4-BE49-F238E27FC236}">
                <a16:creationId xmlns:a16="http://schemas.microsoft.com/office/drawing/2014/main" id="{4E93086D-3F25-5E47-93DF-698AE60C2A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3738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table, colorful, building&#13;&#10;&#13;&#10;Description automatically generated">
            <a:extLst>
              <a:ext uri="{FF2B5EF4-FFF2-40B4-BE49-F238E27FC236}">
                <a16:creationId xmlns:a16="http://schemas.microsoft.com/office/drawing/2014/main" id="{8326F052-AA4D-B14A-8EDB-97FB831D7810}"/>
              </a:ext>
            </a:extLst>
          </p:cNvPr>
          <p:cNvPicPr>
            <a:picLocks noChangeAspect="1"/>
          </p:cNvPicPr>
          <p:nvPr/>
        </p:nvPicPr>
        <p:blipFill rotWithShape="1">
          <a:blip r:embed="rId3"/>
          <a:srcRect/>
          <a:stretch/>
        </p:blipFill>
        <p:spPr>
          <a:xfrm>
            <a:off x="0" y="0"/>
            <a:ext cx="12192000" cy="6858000"/>
          </a:xfrm>
          <a:prstGeom prst="rect">
            <a:avLst/>
          </a:prstGeom>
        </p:spPr>
      </p:pic>
      <p:sp>
        <p:nvSpPr>
          <p:cNvPr id="10" name="Freeform: Shape 9">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70352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ook shelf filled with books&#13;&#10;&#13;&#10;Description automatically generated">
            <a:extLst>
              <a:ext uri="{FF2B5EF4-FFF2-40B4-BE49-F238E27FC236}">
                <a16:creationId xmlns:a16="http://schemas.microsoft.com/office/drawing/2014/main" id="{109CC714-F9C7-3341-9254-C0E2CD0C36A4}"/>
              </a:ext>
            </a:extLst>
          </p:cNvPr>
          <p:cNvPicPr>
            <a:picLocks noChangeAspect="1"/>
          </p:cNvPicPr>
          <p:nvPr/>
        </p:nvPicPr>
        <p:blipFill rotWithShape="1">
          <a:blip r:embed="rId3"/>
          <a:srcRect t="4224" b="20776"/>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1" name="Straight Connector 10">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70285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It’s not about volume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23423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Get it in one place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4819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517D-E3F3-E348-8D00-AD7A5B13C296}"/>
              </a:ext>
            </a:extLst>
          </p:cNvPr>
          <p:cNvSpPr>
            <a:spLocks noGrp="1"/>
          </p:cNvSpPr>
          <p:nvPr>
            <p:ph type="title"/>
          </p:nvPr>
        </p:nvSpPr>
        <p:spPr/>
        <p:txBody>
          <a:bodyPr>
            <a:normAutofit/>
          </a:bodyPr>
          <a:lstStyle/>
          <a:p>
            <a:r>
              <a:rPr lang="en-US" sz="7200" dirty="0">
                <a:solidFill>
                  <a:schemeClr val="tx1"/>
                </a:solidFill>
              </a:rPr>
              <a:t>Questions</a:t>
            </a:r>
          </a:p>
        </p:txBody>
      </p:sp>
      <p:sp>
        <p:nvSpPr>
          <p:cNvPr id="3" name="Text Placeholder 2">
            <a:extLst>
              <a:ext uri="{FF2B5EF4-FFF2-40B4-BE49-F238E27FC236}">
                <a16:creationId xmlns:a16="http://schemas.microsoft.com/office/drawing/2014/main" id="{4E93086D-3F25-5E47-93DF-698AE60C2A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7614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Make it discoverable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9481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Make it easy to update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0719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Give it an expiration date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2075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It’s about </a:t>
            </a:r>
            <a:r>
              <a:rPr lang="en-US" sz="6000" b="1" dirty="0" err="1"/>
              <a:t>usefuleness</a:t>
            </a:r>
            <a:endParaRPr lang="en-US" sz="6000" b="1" dirty="0"/>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067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83C37-5D28-D44F-BACE-5ACF81AB6307}"/>
              </a:ext>
            </a:extLst>
          </p:cNvPr>
          <p:cNvSpPr>
            <a:spLocks noGrp="1"/>
          </p:cNvSpPr>
          <p:nvPr>
            <p:ph idx="1"/>
          </p:nvPr>
        </p:nvSpPr>
        <p:spPr>
          <a:xfrm>
            <a:off x="462815" y="1765374"/>
            <a:ext cx="9013052" cy="3327251"/>
          </a:xfrm>
        </p:spPr>
        <p:txBody>
          <a:bodyPr>
            <a:normAutofit/>
          </a:bodyPr>
          <a:lstStyle/>
          <a:p>
            <a:pPr marL="0" indent="0" algn="ctr">
              <a:buNone/>
            </a:pPr>
            <a:r>
              <a:rPr lang="en-US" sz="4400" b="1" dirty="0">
                <a:solidFill>
                  <a:schemeClr val="bg1">
                    <a:lumMod val="95000"/>
                  </a:schemeClr>
                </a:solidFill>
              </a:rPr>
              <a:t>Architecture Decision Records</a:t>
            </a:r>
            <a:br>
              <a:rPr lang="en-US" sz="4400" dirty="0">
                <a:solidFill>
                  <a:schemeClr val="bg1">
                    <a:lumMod val="95000"/>
                  </a:schemeClr>
                </a:solidFill>
              </a:rPr>
            </a:br>
            <a:r>
              <a:rPr lang="en-US" sz="4400" dirty="0">
                <a:solidFill>
                  <a:schemeClr val="bg1">
                    <a:lumMod val="95000"/>
                  </a:schemeClr>
                </a:solidFill>
              </a:rPr>
              <a:t>https://</a:t>
            </a:r>
            <a:r>
              <a:rPr lang="en-US" sz="4400" dirty="0" err="1">
                <a:solidFill>
                  <a:schemeClr val="bg1">
                    <a:lumMod val="95000"/>
                  </a:schemeClr>
                </a:solidFill>
              </a:rPr>
              <a:t>adr.github.io</a:t>
            </a:r>
            <a:endParaRPr lang="en-US" sz="4400" dirty="0">
              <a:solidFill>
                <a:schemeClr val="bg1">
                  <a:lumMod val="95000"/>
                </a:schemeClr>
              </a:solidFill>
            </a:endParaRPr>
          </a:p>
        </p:txBody>
      </p:sp>
    </p:spTree>
    <p:extLst>
      <p:ext uri="{BB962C8B-B14F-4D97-AF65-F5344CB8AC3E}">
        <p14:creationId xmlns:p14="http://schemas.microsoft.com/office/powerpoint/2010/main" val="1673047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83C37-5D28-D44F-BACE-5ACF81AB6307}"/>
              </a:ext>
            </a:extLst>
          </p:cNvPr>
          <p:cNvSpPr>
            <a:spLocks noGrp="1"/>
          </p:cNvSpPr>
          <p:nvPr>
            <p:ph idx="1"/>
          </p:nvPr>
        </p:nvSpPr>
        <p:spPr>
          <a:xfrm>
            <a:off x="462815" y="1765374"/>
            <a:ext cx="9013052" cy="3327251"/>
          </a:xfrm>
        </p:spPr>
        <p:txBody>
          <a:bodyPr>
            <a:normAutofit/>
          </a:bodyPr>
          <a:lstStyle/>
          <a:p>
            <a:pPr marL="0" indent="0" algn="ctr">
              <a:buNone/>
            </a:pPr>
            <a:r>
              <a:rPr lang="en-US" sz="4400" b="1" dirty="0">
                <a:solidFill>
                  <a:schemeClr val="bg1">
                    <a:lumMod val="95000"/>
                  </a:schemeClr>
                </a:solidFill>
              </a:rPr>
              <a:t>C4 Model</a:t>
            </a:r>
            <a:br>
              <a:rPr lang="en-US" sz="4400" b="1" dirty="0">
                <a:solidFill>
                  <a:schemeClr val="bg1">
                    <a:lumMod val="95000"/>
                  </a:schemeClr>
                </a:solidFill>
              </a:rPr>
            </a:br>
            <a:r>
              <a:rPr lang="en-US" sz="4400" dirty="0">
                <a:solidFill>
                  <a:schemeClr val="bg1">
                    <a:lumMod val="95000"/>
                  </a:schemeClr>
                </a:solidFill>
              </a:rPr>
              <a:t>https://c4model.com</a:t>
            </a:r>
          </a:p>
        </p:txBody>
      </p:sp>
    </p:spTree>
    <p:extLst>
      <p:ext uri="{BB962C8B-B14F-4D97-AF65-F5344CB8AC3E}">
        <p14:creationId xmlns:p14="http://schemas.microsoft.com/office/powerpoint/2010/main" val="957230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It’s about </a:t>
            </a:r>
            <a:r>
              <a:rPr lang="en-US" sz="6000" b="1" dirty="0" err="1"/>
              <a:t>usefuleness</a:t>
            </a:r>
            <a:endParaRPr lang="en-US" sz="6000" b="1" dirty="0"/>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27694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517D-E3F3-E348-8D00-AD7A5B13C296}"/>
              </a:ext>
            </a:extLst>
          </p:cNvPr>
          <p:cNvSpPr>
            <a:spLocks noGrp="1"/>
          </p:cNvSpPr>
          <p:nvPr>
            <p:ph type="title"/>
          </p:nvPr>
        </p:nvSpPr>
        <p:spPr/>
        <p:txBody>
          <a:bodyPr>
            <a:normAutofit/>
          </a:bodyPr>
          <a:lstStyle/>
          <a:p>
            <a:r>
              <a:rPr lang="en-US" sz="7200" dirty="0">
                <a:solidFill>
                  <a:schemeClr val="tx1"/>
                </a:solidFill>
              </a:rPr>
              <a:t>Questions</a:t>
            </a:r>
          </a:p>
        </p:txBody>
      </p:sp>
      <p:sp>
        <p:nvSpPr>
          <p:cNvPr id="3" name="Text Placeholder 2">
            <a:extLst>
              <a:ext uri="{FF2B5EF4-FFF2-40B4-BE49-F238E27FC236}">
                <a16:creationId xmlns:a16="http://schemas.microsoft.com/office/drawing/2014/main" id="{4E93086D-3F25-5E47-93DF-698AE60C2AF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8850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05276-5FB2-1540-AE2B-BD48704C1FCE}"/>
              </a:ext>
            </a:extLst>
          </p:cNvPr>
          <p:cNvSpPr>
            <a:spLocks noGrp="1"/>
          </p:cNvSpPr>
          <p:nvPr>
            <p:ph type="title"/>
          </p:nvPr>
        </p:nvSpPr>
        <p:spPr/>
        <p:txBody>
          <a:bodyPr/>
          <a:lstStyle/>
          <a:p>
            <a:r>
              <a:rPr lang="en-US" dirty="0"/>
              <a:t>Going beyond accidental architecture is a process</a:t>
            </a:r>
          </a:p>
        </p:txBody>
      </p:sp>
      <p:sp>
        <p:nvSpPr>
          <p:cNvPr id="5" name="Text Placeholder 4">
            <a:extLst>
              <a:ext uri="{FF2B5EF4-FFF2-40B4-BE49-F238E27FC236}">
                <a16:creationId xmlns:a16="http://schemas.microsoft.com/office/drawing/2014/main" id="{F34ECF1D-1453-114A-9826-C3BF369448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44201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05276-5FB2-1540-AE2B-BD48704C1FCE}"/>
              </a:ext>
            </a:extLst>
          </p:cNvPr>
          <p:cNvSpPr>
            <a:spLocks noGrp="1"/>
          </p:cNvSpPr>
          <p:nvPr>
            <p:ph type="title"/>
          </p:nvPr>
        </p:nvSpPr>
        <p:spPr/>
        <p:txBody>
          <a:bodyPr/>
          <a:lstStyle/>
          <a:p>
            <a:r>
              <a:rPr lang="en-US" dirty="0"/>
              <a:t>Going beyond accidental architecture is a process</a:t>
            </a:r>
            <a:br>
              <a:rPr lang="en-US" dirty="0"/>
            </a:br>
            <a:r>
              <a:rPr lang="en-US" dirty="0"/>
              <a:t>of learning together</a:t>
            </a:r>
          </a:p>
        </p:txBody>
      </p:sp>
      <p:sp>
        <p:nvSpPr>
          <p:cNvPr id="5" name="Text Placeholder 4">
            <a:extLst>
              <a:ext uri="{FF2B5EF4-FFF2-40B4-BE49-F238E27FC236}">
                <a16:creationId xmlns:a16="http://schemas.microsoft.com/office/drawing/2014/main" id="{F34ECF1D-1453-114A-9826-C3BF369448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04305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7D40BD-9665-3343-9CB2-71CE0EA8EBEC}"/>
              </a:ext>
            </a:extLst>
          </p:cNvPr>
          <p:cNvPicPr>
            <a:picLocks noChangeAspect="1"/>
          </p:cNvPicPr>
          <p:nvPr/>
        </p:nvPicPr>
        <p:blipFill>
          <a:blip r:embed="rId3"/>
          <a:stretch>
            <a:fillRect/>
          </a:stretch>
        </p:blipFill>
        <p:spPr>
          <a:xfrm>
            <a:off x="-9377948" y="292768"/>
            <a:ext cx="19440967" cy="6272463"/>
          </a:xfrm>
          <a:prstGeom prst="rect">
            <a:avLst/>
          </a:prstGeom>
        </p:spPr>
      </p:pic>
    </p:spTree>
    <p:extLst>
      <p:ext uri="{BB962C8B-B14F-4D97-AF65-F5344CB8AC3E}">
        <p14:creationId xmlns:p14="http://schemas.microsoft.com/office/powerpoint/2010/main" val="2079993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05276-5FB2-1540-AE2B-BD48704C1FCE}"/>
              </a:ext>
            </a:extLst>
          </p:cNvPr>
          <p:cNvSpPr>
            <a:spLocks noGrp="1"/>
          </p:cNvSpPr>
          <p:nvPr>
            <p:ph type="title"/>
          </p:nvPr>
        </p:nvSpPr>
        <p:spPr/>
        <p:txBody>
          <a:bodyPr/>
          <a:lstStyle/>
          <a:p>
            <a:r>
              <a:rPr lang="en-US" dirty="0"/>
              <a:t>Going beyond accidental architecture is a process</a:t>
            </a:r>
            <a:br>
              <a:rPr lang="en-US" dirty="0"/>
            </a:br>
            <a:r>
              <a:rPr lang="en-US" dirty="0"/>
              <a:t>of learning together</a:t>
            </a:r>
          </a:p>
        </p:txBody>
      </p:sp>
      <p:sp>
        <p:nvSpPr>
          <p:cNvPr id="5" name="Text Placeholder 4">
            <a:extLst>
              <a:ext uri="{FF2B5EF4-FFF2-40B4-BE49-F238E27FC236}">
                <a16:creationId xmlns:a16="http://schemas.microsoft.com/office/drawing/2014/main" id="{F34ECF1D-1453-114A-9826-C3BF369448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91605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05276-5FB2-1540-AE2B-BD48704C1FCE}"/>
              </a:ext>
            </a:extLst>
          </p:cNvPr>
          <p:cNvSpPr>
            <a:spLocks noGrp="1"/>
          </p:cNvSpPr>
          <p:nvPr>
            <p:ph type="title"/>
          </p:nvPr>
        </p:nvSpPr>
        <p:spPr/>
        <p:txBody>
          <a:bodyPr/>
          <a:lstStyle/>
          <a:p>
            <a:r>
              <a:rPr lang="en-US" dirty="0"/>
              <a:t>Going beyond accidental architecture is a process</a:t>
            </a:r>
            <a:br>
              <a:rPr lang="en-US" dirty="0"/>
            </a:br>
            <a:r>
              <a:rPr lang="en-US" dirty="0"/>
              <a:t>of learning together</a:t>
            </a:r>
          </a:p>
        </p:txBody>
      </p:sp>
      <p:sp>
        <p:nvSpPr>
          <p:cNvPr id="5" name="Text Placeholder 4">
            <a:extLst>
              <a:ext uri="{FF2B5EF4-FFF2-40B4-BE49-F238E27FC236}">
                <a16:creationId xmlns:a16="http://schemas.microsoft.com/office/drawing/2014/main" id="{F34ECF1D-1453-114A-9826-C3BF369448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60034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A05276-5FB2-1540-AE2B-BD48704C1FCE}"/>
              </a:ext>
            </a:extLst>
          </p:cNvPr>
          <p:cNvSpPr>
            <a:spLocks noGrp="1"/>
          </p:cNvSpPr>
          <p:nvPr>
            <p:ph type="title"/>
          </p:nvPr>
        </p:nvSpPr>
        <p:spPr/>
        <p:txBody>
          <a:bodyPr/>
          <a:lstStyle/>
          <a:p>
            <a:r>
              <a:rPr lang="en-US" dirty="0"/>
              <a:t>Going beyond accidental architecture is a process</a:t>
            </a:r>
            <a:br>
              <a:rPr lang="en-US" dirty="0"/>
            </a:br>
            <a:r>
              <a:rPr lang="en-US" dirty="0"/>
              <a:t>of learning together</a:t>
            </a:r>
          </a:p>
        </p:txBody>
      </p:sp>
      <p:sp>
        <p:nvSpPr>
          <p:cNvPr id="5" name="Text Placeholder 4">
            <a:extLst>
              <a:ext uri="{FF2B5EF4-FFF2-40B4-BE49-F238E27FC236}">
                <a16:creationId xmlns:a16="http://schemas.microsoft.com/office/drawing/2014/main" id="{F34ECF1D-1453-114A-9826-C3BF369448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2622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986A8-4431-C744-A31A-9A5129CD1DAB}"/>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C87DA25C-165C-5046-8073-BA65F94C0DEF}"/>
              </a:ext>
            </a:extLst>
          </p:cNvPr>
          <p:cNvSpPr>
            <a:spLocks noGrp="1"/>
          </p:cNvSpPr>
          <p:nvPr>
            <p:ph type="subTitle" idx="1"/>
          </p:nvPr>
        </p:nvSpPr>
        <p:spPr/>
        <p:txBody>
          <a:bodyPr>
            <a:normAutofit/>
          </a:bodyPr>
          <a:lstStyle/>
          <a:p>
            <a:r>
              <a:rPr lang="en-US" sz="3000" b="1" dirty="0">
                <a:solidFill>
                  <a:schemeClr val="tx1"/>
                </a:solidFill>
              </a:rPr>
              <a:t>@</a:t>
            </a:r>
            <a:r>
              <a:rPr lang="en-US" sz="3000" b="1" dirty="0" err="1">
                <a:solidFill>
                  <a:schemeClr val="tx1"/>
                </a:solidFill>
              </a:rPr>
              <a:t>plainprogrammer</a:t>
            </a:r>
            <a:endParaRPr lang="en-US" sz="3000" b="1" dirty="0">
              <a:solidFill>
                <a:schemeClr val="tx1"/>
              </a:solidFill>
            </a:endParaRPr>
          </a:p>
        </p:txBody>
      </p:sp>
    </p:spTree>
    <p:extLst>
      <p:ext uri="{BB962C8B-B14F-4D97-AF65-F5344CB8AC3E}">
        <p14:creationId xmlns:p14="http://schemas.microsoft.com/office/powerpoint/2010/main" val="2666358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0720"/>
            <a:ext cx="12192000" cy="1143000"/>
          </a:xfrm>
        </p:spPr>
        <p:txBody>
          <a:bodyPr/>
          <a:lstStyle/>
          <a:p>
            <a:pPr algn="ctr"/>
            <a:r>
              <a:rPr lang="en-US" dirty="0"/>
              <a:t>Rate today</a:t>
            </a:r>
            <a:r>
              <a:rPr lang="en-US" sz="2133" dirty="0"/>
              <a:t> </a:t>
            </a:r>
            <a:r>
              <a:rPr lang="en-US" dirty="0"/>
              <a:t>’s session</a:t>
            </a:r>
          </a:p>
        </p:txBody>
      </p:sp>
      <p:pic>
        <p:nvPicPr>
          <p:cNvPr id="17" name="Picture 16">
            <a:extLst>
              <a:ext uri="{FF2B5EF4-FFF2-40B4-BE49-F238E27FC236}">
                <a16:creationId xmlns:a16="http://schemas.microsoft.com/office/drawing/2014/main" id="{7D551D9A-4789-A44F-9C29-488E2941E4A5}"/>
              </a:ext>
            </a:extLst>
          </p:cNvPr>
          <p:cNvPicPr>
            <a:picLocks noChangeAspect="1"/>
          </p:cNvPicPr>
          <p:nvPr/>
        </p:nvPicPr>
        <p:blipFill>
          <a:blip r:embed="rId3"/>
          <a:stretch>
            <a:fillRect/>
          </a:stretch>
        </p:blipFill>
        <p:spPr>
          <a:xfrm>
            <a:off x="6660269" y="1747245"/>
            <a:ext cx="2335543" cy="4154152"/>
          </a:xfrm>
          <a:prstGeom prst="rect">
            <a:avLst/>
          </a:prstGeom>
        </p:spPr>
      </p:pic>
      <p:pic>
        <p:nvPicPr>
          <p:cNvPr id="23" name="Picture 22">
            <a:extLst>
              <a:ext uri="{FF2B5EF4-FFF2-40B4-BE49-F238E27FC236}">
                <a16:creationId xmlns:a16="http://schemas.microsoft.com/office/drawing/2014/main" id="{3BE0FF85-3705-404B-8255-26CB0D4AF71B}"/>
              </a:ext>
            </a:extLst>
          </p:cNvPr>
          <p:cNvPicPr>
            <a:picLocks noChangeAspect="1"/>
          </p:cNvPicPr>
          <p:nvPr/>
        </p:nvPicPr>
        <p:blipFill rotWithShape="1">
          <a:blip r:embed="rId4"/>
          <a:srcRect t="20148" r="4334"/>
          <a:stretch/>
        </p:blipFill>
        <p:spPr>
          <a:xfrm>
            <a:off x="1057498" y="1747245"/>
            <a:ext cx="5084351" cy="4154152"/>
          </a:xfrm>
          <a:prstGeom prst="rect">
            <a:avLst/>
          </a:prstGeom>
        </p:spPr>
      </p:pic>
      <p:sp>
        <p:nvSpPr>
          <p:cNvPr id="24" name="Subtitle 2">
            <a:extLst>
              <a:ext uri="{FF2B5EF4-FFF2-40B4-BE49-F238E27FC236}">
                <a16:creationId xmlns:a16="http://schemas.microsoft.com/office/drawing/2014/main" id="{B9220209-4A62-B342-B343-8F7E2FDD88B6}"/>
              </a:ext>
            </a:extLst>
          </p:cNvPr>
          <p:cNvSpPr txBox="1">
            <a:spLocks/>
          </p:cNvSpPr>
          <p:nvPr/>
        </p:nvSpPr>
        <p:spPr>
          <a:xfrm>
            <a:off x="1031276" y="5958752"/>
            <a:ext cx="5110572"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dirty="0">
                <a:latin typeface="Arial" panose="020B0604020202020204" pitchFamily="34" charset="0"/>
                <a:cs typeface="Arial" panose="020B0604020202020204" pitchFamily="34" charset="0"/>
              </a:rPr>
              <a:t>Session page on </a:t>
            </a:r>
            <a:r>
              <a:rPr lang="en-US" sz="1867" b="1" dirty="0" err="1">
                <a:latin typeface="Arial" panose="020B0604020202020204" pitchFamily="34" charset="0"/>
                <a:cs typeface="Arial" panose="020B0604020202020204" pitchFamily="34" charset="0"/>
              </a:rPr>
              <a:t>oreillysacon.com</a:t>
            </a:r>
            <a:r>
              <a:rPr lang="en-US" sz="1867" b="1" dirty="0">
                <a:latin typeface="Arial" panose="020B0604020202020204" pitchFamily="34" charset="0"/>
                <a:cs typeface="Arial" panose="020B0604020202020204" pitchFamily="34" charset="0"/>
              </a:rPr>
              <a:t>/</a:t>
            </a:r>
            <a:r>
              <a:rPr lang="en-US" sz="1867" b="1" dirty="0" err="1">
                <a:latin typeface="Arial" panose="020B0604020202020204" pitchFamily="34" charset="0"/>
                <a:cs typeface="Arial" panose="020B0604020202020204" pitchFamily="34" charset="0"/>
              </a:rPr>
              <a:t>ny</a:t>
            </a:r>
            <a:endParaRPr lang="en-US" sz="1867" b="1" dirty="0">
              <a:latin typeface="Arial" panose="020B0604020202020204" pitchFamily="34" charset="0"/>
              <a:cs typeface="Arial" panose="020B0604020202020204" pitchFamily="34" charset="0"/>
            </a:endParaRPr>
          </a:p>
        </p:txBody>
      </p:sp>
      <p:sp>
        <p:nvSpPr>
          <p:cNvPr id="25" name="Subtitle 2">
            <a:extLst>
              <a:ext uri="{FF2B5EF4-FFF2-40B4-BE49-F238E27FC236}">
                <a16:creationId xmlns:a16="http://schemas.microsoft.com/office/drawing/2014/main" id="{DB54BD9C-9CD1-9744-9D24-D48CF9809631}"/>
              </a:ext>
            </a:extLst>
          </p:cNvPr>
          <p:cNvSpPr txBox="1">
            <a:spLocks/>
          </p:cNvSpPr>
          <p:nvPr/>
        </p:nvSpPr>
        <p:spPr>
          <a:xfrm>
            <a:off x="6521115" y="5958752"/>
            <a:ext cx="2624667" cy="508000"/>
          </a:xfrm>
          <a:prstGeom prst="rect">
            <a:avLst/>
          </a:prstGeom>
        </p:spPr>
        <p:txBody>
          <a:bodyPr vert="horz" lIns="121920" tIns="60960" rIns="121920" bIns="60960" rtlCol="0">
            <a:noAutofit/>
          </a:bodyPr>
          <a:lstStyle>
            <a:lvl1pPr marL="0" indent="0" algn="ctr" defTabSz="457200" rtl="0" eaLnBrk="1" latinLnBrk="0" hangingPunct="1">
              <a:lnSpc>
                <a:spcPct val="110000"/>
              </a:lnSpc>
              <a:spcBef>
                <a:spcPts val="400"/>
              </a:spcBef>
              <a:spcAft>
                <a:spcPts val="600"/>
              </a:spcAft>
              <a:buFontTx/>
              <a:buNone/>
              <a:defRPr sz="2800" kern="1200" spc="50">
                <a:solidFill>
                  <a:schemeClr val="tx1">
                    <a:lumMod val="75000"/>
                  </a:schemeClr>
                </a:solidFill>
                <a:latin typeface="Open Sans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867" dirty="0">
                <a:latin typeface="Arial" panose="020B0604020202020204" pitchFamily="34" charset="0"/>
                <a:cs typeface="Arial" panose="020B0604020202020204" pitchFamily="34" charset="0"/>
              </a:rPr>
              <a:t>O’Reilly Events App</a:t>
            </a:r>
          </a:p>
        </p:txBody>
      </p:sp>
      <p:sp>
        <p:nvSpPr>
          <p:cNvPr id="26" name="Oval 25">
            <a:extLst>
              <a:ext uri="{FF2B5EF4-FFF2-40B4-BE49-F238E27FC236}">
                <a16:creationId xmlns:a16="http://schemas.microsoft.com/office/drawing/2014/main" id="{8DE6CA6E-04BB-8245-8A3B-B1FB568F84EC}"/>
              </a:ext>
            </a:extLst>
          </p:cNvPr>
          <p:cNvSpPr/>
          <p:nvPr/>
        </p:nvSpPr>
        <p:spPr>
          <a:xfrm>
            <a:off x="6833173" y="4990165"/>
            <a:ext cx="1997165" cy="534125"/>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27" name="Group 26">
            <a:extLst>
              <a:ext uri="{FF2B5EF4-FFF2-40B4-BE49-F238E27FC236}">
                <a16:creationId xmlns:a16="http://schemas.microsoft.com/office/drawing/2014/main" id="{9470E3EE-6A0B-CC43-8C41-89A3E4B86CB7}"/>
              </a:ext>
            </a:extLst>
          </p:cNvPr>
          <p:cNvGrpSpPr/>
          <p:nvPr/>
        </p:nvGrpSpPr>
        <p:grpSpPr>
          <a:xfrm>
            <a:off x="7975527" y="4091374"/>
            <a:ext cx="1571493" cy="1101003"/>
            <a:chOff x="6691509" y="3044467"/>
            <a:chExt cx="1178620" cy="825752"/>
          </a:xfrm>
          <a:effectLst>
            <a:outerShdw blurRad="12700" dist="12700" dir="2700000" algn="tl" rotWithShape="0">
              <a:prstClr val="black">
                <a:alpha val="50000"/>
              </a:prstClr>
            </a:outerShdw>
          </a:effectLst>
        </p:grpSpPr>
        <p:cxnSp>
          <p:nvCxnSpPr>
            <p:cNvPr id="28" name="Straight Arrow Connector 27">
              <a:extLst>
                <a:ext uri="{FF2B5EF4-FFF2-40B4-BE49-F238E27FC236}">
                  <a16:creationId xmlns:a16="http://schemas.microsoft.com/office/drawing/2014/main" id="{42A43637-5CBB-ED4F-88E6-20B7796F4F5D}"/>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Triangle 28">
              <a:extLst>
                <a:ext uri="{FF2B5EF4-FFF2-40B4-BE49-F238E27FC236}">
                  <a16:creationId xmlns:a16="http://schemas.microsoft.com/office/drawing/2014/main" id="{A7988DFE-77A6-A94B-90D1-1B004DBA85C4}"/>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30" name="Group 29">
            <a:extLst>
              <a:ext uri="{FF2B5EF4-FFF2-40B4-BE49-F238E27FC236}">
                <a16:creationId xmlns:a16="http://schemas.microsoft.com/office/drawing/2014/main" id="{E3BD2F38-1EA8-E44C-AB72-D173356E57C2}"/>
              </a:ext>
            </a:extLst>
          </p:cNvPr>
          <p:cNvGrpSpPr/>
          <p:nvPr/>
        </p:nvGrpSpPr>
        <p:grpSpPr>
          <a:xfrm rot="2034982">
            <a:off x="2243838" y="2645605"/>
            <a:ext cx="1571493" cy="1101003"/>
            <a:chOff x="6691509" y="3044467"/>
            <a:chExt cx="1178620" cy="825752"/>
          </a:xfrm>
          <a:effectLst>
            <a:outerShdw blurRad="12700" dist="12700" dir="2700000" algn="tl" rotWithShape="0">
              <a:prstClr val="black">
                <a:alpha val="50000"/>
              </a:prstClr>
            </a:outerShdw>
          </a:effectLst>
        </p:grpSpPr>
        <p:cxnSp>
          <p:nvCxnSpPr>
            <p:cNvPr id="31" name="Straight Arrow Connector 30">
              <a:extLst>
                <a:ext uri="{FF2B5EF4-FFF2-40B4-BE49-F238E27FC236}">
                  <a16:creationId xmlns:a16="http://schemas.microsoft.com/office/drawing/2014/main" id="{B884061D-5388-604E-B068-0967A1783872}"/>
                </a:ext>
              </a:extLst>
            </p:cNvPr>
            <p:cNvCxnSpPr>
              <a:cxnSpLocks/>
            </p:cNvCxnSpPr>
            <p:nvPr/>
          </p:nvCxnSpPr>
          <p:spPr>
            <a:xfrm flipH="1">
              <a:off x="6806255" y="3044467"/>
              <a:ext cx="1063874" cy="736107"/>
            </a:xfrm>
            <a:prstGeom prst="straightConnector1">
              <a:avLst/>
            </a:prstGeom>
            <a:ln w="254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32" name="Triangle 31">
              <a:extLst>
                <a:ext uri="{FF2B5EF4-FFF2-40B4-BE49-F238E27FC236}">
                  <a16:creationId xmlns:a16="http://schemas.microsoft.com/office/drawing/2014/main" id="{90A556CD-B3D3-5D45-BC4E-F70E567F4F08}"/>
                </a:ext>
              </a:extLst>
            </p:cNvPr>
            <p:cNvSpPr/>
            <p:nvPr/>
          </p:nvSpPr>
          <p:spPr>
            <a:xfrm rot="14035505">
              <a:off x="6716610" y="3665827"/>
              <a:ext cx="179291" cy="229493"/>
            </a:xfrm>
            <a:prstGeom prst="triangl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33" name="Oval 32">
            <a:extLst>
              <a:ext uri="{FF2B5EF4-FFF2-40B4-BE49-F238E27FC236}">
                <a16:creationId xmlns:a16="http://schemas.microsoft.com/office/drawing/2014/main" id="{B0764D3D-2213-5C4D-902C-1ED6AE5BEC51}"/>
              </a:ext>
            </a:extLst>
          </p:cNvPr>
          <p:cNvSpPr/>
          <p:nvPr/>
        </p:nvSpPr>
        <p:spPr>
          <a:xfrm>
            <a:off x="916424" y="2933292"/>
            <a:ext cx="1160347" cy="513948"/>
          </a:xfrm>
          <a:prstGeom prst="ellipse">
            <a:avLst/>
          </a:prstGeom>
          <a:noFill/>
          <a:ln w="222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34539"/>
      </p:ext>
    </p:extLst>
  </p:cSld>
  <p:clrMapOvr>
    <a:masterClrMapping/>
  </p:clrMapOvr>
  <mc:AlternateContent xmlns:mc="http://schemas.openxmlformats.org/markup-compatibility/2006" xmlns:p14="http://schemas.microsoft.com/office/powerpoint/2010/main">
    <mc:Choice Requires="p14">
      <p:transition spd="slow" p14:dur="2000" advClick="0" advTm="8000">
        <p:fade/>
      </p:transition>
    </mc:Choice>
    <mc:Fallback xmlns="">
      <p:transition spd="slow" advClick="0"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table, wall&#13;&#10;&#13;&#10;Description automatically generated">
            <a:extLst>
              <a:ext uri="{FF2B5EF4-FFF2-40B4-BE49-F238E27FC236}">
                <a16:creationId xmlns:a16="http://schemas.microsoft.com/office/drawing/2014/main" id="{A905C98F-6826-6E4B-BE95-961BC5476674}"/>
              </a:ext>
            </a:extLst>
          </p:cNvPr>
          <p:cNvPicPr>
            <a:picLocks noChangeAspect="1"/>
          </p:cNvPicPr>
          <p:nvPr/>
        </p:nvPicPr>
        <p:blipFill rotWithShape="1">
          <a:blip r:embed="rId3"/>
          <a:srcRect b="10000"/>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85C2136B-77EC-41E9-BDB6-58A4AE1429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33800"/>
            <a:ext cx="762000" cy="3124200"/>
          </a:xfrm>
          <a:custGeom>
            <a:avLst/>
            <a:gdLst>
              <a:gd name="connsiteX0" fmla="*/ 0 w 762000"/>
              <a:gd name="connsiteY0" fmla="*/ 0 h 3124200"/>
              <a:gd name="connsiteX1" fmla="*/ 762000 w 762000"/>
              <a:gd name="connsiteY1" fmla="*/ 3124200 h 3124200"/>
              <a:gd name="connsiteX2" fmla="*/ 0 w 762000"/>
              <a:gd name="connsiteY2" fmla="*/ 3124200 h 3124200"/>
            </a:gdLst>
            <a:ahLst/>
            <a:cxnLst>
              <a:cxn ang="0">
                <a:pos x="connsiteX0" y="connsiteY0"/>
              </a:cxn>
              <a:cxn ang="0">
                <a:pos x="connsiteX1" y="connsiteY1"/>
              </a:cxn>
              <a:cxn ang="0">
                <a:pos x="connsiteX2" y="connsiteY2"/>
              </a:cxn>
            </a:cxnLst>
            <a:rect l="l" t="t" r="r" b="b"/>
            <a:pathLst>
              <a:path w="762000" h="3124200">
                <a:moveTo>
                  <a:pt x="0" y="0"/>
                </a:moveTo>
                <a:lnTo>
                  <a:pt x="762000" y="3124200"/>
                </a:lnTo>
                <a:lnTo>
                  <a:pt x="0" y="3124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0" name="Straight Connector 9">
            <a:extLst>
              <a:ext uri="{FF2B5EF4-FFF2-40B4-BE49-F238E27FC236}">
                <a16:creationId xmlns:a16="http://schemas.microsoft.com/office/drawing/2014/main" id="{E55891F3-A5E2-4418-8950-25FA2B731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274002" y="4502552"/>
            <a:ext cx="2917998" cy="23554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1FCEB1-A7E1-417C-A7EF-AA30D5A085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3500" y="-16625"/>
            <a:ext cx="2667482" cy="6874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7FBCF2A6-1F18-4B68-B5D2-5B763ED4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2923" y="-16625"/>
            <a:ext cx="1269077" cy="6874625"/>
          </a:xfrm>
          <a:custGeom>
            <a:avLst/>
            <a:gdLst>
              <a:gd name="connsiteX0" fmla="*/ 714894 w 1269077"/>
              <a:gd name="connsiteY0" fmla="*/ 0 h 6874625"/>
              <a:gd name="connsiteX1" fmla="*/ 1269077 w 1269077"/>
              <a:gd name="connsiteY1" fmla="*/ 16625 h 6874625"/>
              <a:gd name="connsiteX2" fmla="*/ 1269077 w 1269077"/>
              <a:gd name="connsiteY2" fmla="*/ 6874625 h 6874625"/>
              <a:gd name="connsiteX3" fmla="*/ 0 w 1269077"/>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269077" h="6874625">
                <a:moveTo>
                  <a:pt x="714894" y="0"/>
                </a:moveTo>
                <a:lnTo>
                  <a:pt x="1269077" y="16625"/>
                </a:lnTo>
                <a:lnTo>
                  <a:pt x="1269077" y="6874625"/>
                </a:lnTo>
                <a:lnTo>
                  <a:pt x="0" y="6874625"/>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3A27FB-A693-4A75-951E-0C77CD98F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374" y="-16624"/>
            <a:ext cx="1983626" cy="6874625"/>
          </a:xfrm>
          <a:custGeom>
            <a:avLst/>
            <a:gdLst>
              <a:gd name="connsiteX0" fmla="*/ 0 w 1983626"/>
              <a:gd name="connsiteY0" fmla="*/ 0 h 6874625"/>
              <a:gd name="connsiteX1" fmla="*/ 1983626 w 1983626"/>
              <a:gd name="connsiteY1" fmla="*/ 0 h 6874625"/>
              <a:gd name="connsiteX2" fmla="*/ 1983626 w 1983626"/>
              <a:gd name="connsiteY2" fmla="*/ 6874625 h 6874625"/>
              <a:gd name="connsiteX3" fmla="*/ 1522181 w 1983626"/>
              <a:gd name="connsiteY3" fmla="*/ 6874625 h 6874625"/>
            </a:gdLst>
            <a:ahLst/>
            <a:cxnLst>
              <a:cxn ang="0">
                <a:pos x="connsiteX0" y="connsiteY0"/>
              </a:cxn>
              <a:cxn ang="0">
                <a:pos x="connsiteX1" y="connsiteY1"/>
              </a:cxn>
              <a:cxn ang="0">
                <a:pos x="connsiteX2" y="connsiteY2"/>
              </a:cxn>
              <a:cxn ang="0">
                <a:pos x="connsiteX3" y="connsiteY3"/>
              </a:cxn>
            </a:cxnLst>
            <a:rect l="l" t="t" r="r" b="b"/>
            <a:pathLst>
              <a:path w="1983626" h="6874625">
                <a:moveTo>
                  <a:pt x="0" y="0"/>
                </a:moveTo>
                <a:lnTo>
                  <a:pt x="1983626" y="0"/>
                </a:lnTo>
                <a:lnTo>
                  <a:pt x="1983626" y="6874625"/>
                </a:lnTo>
                <a:lnTo>
                  <a:pt x="1522181" y="6874625"/>
                </a:lnTo>
                <a:close/>
              </a:path>
            </a:pathLst>
          </a:cu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3199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Accidental</a:t>
            </a:r>
            <a:br>
              <a:rPr lang="en-US" sz="6000" b="1" dirty="0"/>
            </a:br>
            <a:r>
              <a:rPr lang="en-US" sz="6000" b="1" dirty="0"/>
              <a:t>Architecture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5594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83C37-5D28-D44F-BACE-5ACF81AB6307}"/>
              </a:ext>
            </a:extLst>
          </p:cNvPr>
          <p:cNvSpPr>
            <a:spLocks noGrp="1"/>
          </p:cNvSpPr>
          <p:nvPr>
            <p:ph idx="1"/>
          </p:nvPr>
        </p:nvSpPr>
        <p:spPr>
          <a:xfrm>
            <a:off x="462815" y="1765374"/>
            <a:ext cx="9013052" cy="3327251"/>
          </a:xfrm>
        </p:spPr>
        <p:txBody>
          <a:bodyPr>
            <a:normAutofit lnSpcReduction="10000"/>
          </a:bodyPr>
          <a:lstStyle/>
          <a:p>
            <a:pPr marL="0" indent="0">
              <a:buNone/>
            </a:pPr>
            <a:r>
              <a:rPr lang="en-US" sz="6000" dirty="0"/>
              <a:t>Architecture is about the important stuff. Whatever that is.</a:t>
            </a:r>
          </a:p>
          <a:p>
            <a:pPr marL="0" indent="0" algn="r">
              <a:buNone/>
            </a:pPr>
            <a:r>
              <a:rPr lang="en-US" sz="3200" dirty="0"/>
              <a:t>— Martin Fowler</a:t>
            </a:r>
          </a:p>
        </p:txBody>
      </p:sp>
    </p:spTree>
    <p:extLst>
      <p:ext uri="{BB962C8B-B14F-4D97-AF65-F5344CB8AC3E}">
        <p14:creationId xmlns:p14="http://schemas.microsoft.com/office/powerpoint/2010/main" val="35085893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C53E8-AB4D-6E47-95F9-8BC232472A1A}"/>
              </a:ext>
            </a:extLst>
          </p:cNvPr>
          <p:cNvSpPr>
            <a:spLocks noGrp="1"/>
          </p:cNvSpPr>
          <p:nvPr>
            <p:ph type="title"/>
          </p:nvPr>
        </p:nvSpPr>
        <p:spPr/>
        <p:txBody>
          <a:bodyPr>
            <a:normAutofit/>
          </a:bodyPr>
          <a:lstStyle/>
          <a:p>
            <a:r>
              <a:rPr lang="en-US" sz="6000" b="1" dirty="0"/>
              <a:t>Accidental</a:t>
            </a:r>
            <a:br>
              <a:rPr lang="en-US" sz="6000" b="1" dirty="0"/>
            </a:br>
            <a:r>
              <a:rPr lang="en-US" sz="6000" b="1" dirty="0"/>
              <a:t>Architecture</a:t>
            </a:r>
          </a:p>
        </p:txBody>
      </p:sp>
      <p:sp>
        <p:nvSpPr>
          <p:cNvPr id="3" name="Text Placeholder 2">
            <a:extLst>
              <a:ext uri="{FF2B5EF4-FFF2-40B4-BE49-F238E27FC236}">
                <a16:creationId xmlns:a16="http://schemas.microsoft.com/office/drawing/2014/main" id="{4607A028-BF42-C746-B577-E3C6DB92C9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04848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8CE9A4-56A0-A943-931A-12EA10CA9AD0}"/>
              </a:ext>
            </a:extLst>
          </p:cNvPr>
          <p:cNvPicPr>
            <a:picLocks noChangeAspect="1"/>
          </p:cNvPicPr>
          <p:nvPr/>
        </p:nvPicPr>
        <p:blipFill>
          <a:blip r:embed="rId3"/>
          <a:stretch>
            <a:fillRect/>
          </a:stretch>
        </p:blipFill>
        <p:spPr>
          <a:xfrm>
            <a:off x="0" y="433136"/>
            <a:ext cx="9986211" cy="5991727"/>
          </a:xfrm>
          <a:prstGeom prst="rect">
            <a:avLst/>
          </a:prstGeom>
        </p:spPr>
      </p:pic>
    </p:spTree>
    <p:extLst>
      <p:ext uri="{BB962C8B-B14F-4D97-AF65-F5344CB8AC3E}">
        <p14:creationId xmlns:p14="http://schemas.microsoft.com/office/powerpoint/2010/main" val="273677616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2520</Words>
  <Application>Microsoft Macintosh PowerPoint</Application>
  <PresentationFormat>Widescreen</PresentationFormat>
  <Paragraphs>184</Paragraphs>
  <Slides>44</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Optima ExtraBlack</vt:lpstr>
      <vt:lpstr>Trebuchet MS</vt:lpstr>
      <vt:lpstr>Wingdings 3</vt:lpstr>
      <vt:lpstr>Facet</vt:lpstr>
      <vt:lpstr>BEYOND ACCIDENTAL ARCHITECTURE</vt:lpstr>
      <vt:lpstr>James Thompson @plainprogrammer</vt:lpstr>
      <vt:lpstr>Questions</vt:lpstr>
      <vt:lpstr>PowerPoint Presentation</vt:lpstr>
      <vt:lpstr>PowerPoint Presentation</vt:lpstr>
      <vt:lpstr>Accidental Architecture</vt:lpstr>
      <vt:lpstr>PowerPoint Presentation</vt:lpstr>
      <vt:lpstr>Accidental Architecture</vt:lpstr>
      <vt:lpstr>PowerPoint Presentation</vt:lpstr>
      <vt:lpstr>PowerPoint Presentation</vt:lpstr>
      <vt:lpstr>PowerPoint Presentation</vt:lpstr>
      <vt:lpstr>Questions</vt:lpstr>
      <vt:lpstr>Thinking Architecturally</vt:lpstr>
      <vt:lpstr>PowerPoint Presentation</vt:lpstr>
      <vt:lpstr>This One Time…</vt:lpstr>
      <vt:lpstr>This One Time…</vt:lpstr>
      <vt:lpstr>This One Time…</vt:lpstr>
      <vt:lpstr>This One Time…</vt:lpstr>
      <vt:lpstr>This One Time…</vt:lpstr>
      <vt:lpstr>This One Time…</vt:lpstr>
      <vt:lpstr>It’s about finding what matters</vt:lpstr>
      <vt:lpstr>Talk with the people who know</vt:lpstr>
      <vt:lpstr>Distinguish between functional and qualitative factors</vt:lpstr>
      <vt:lpstr>Take your team</vt:lpstr>
      <vt:lpstr>Questions</vt:lpstr>
      <vt:lpstr>PowerPoint Presentation</vt:lpstr>
      <vt:lpstr>PowerPoint Presentation</vt:lpstr>
      <vt:lpstr>It’s not about volume</vt:lpstr>
      <vt:lpstr>Get it in one place</vt:lpstr>
      <vt:lpstr>Make it discoverable</vt:lpstr>
      <vt:lpstr>Make it easy to update</vt:lpstr>
      <vt:lpstr>Give it an expiration date</vt:lpstr>
      <vt:lpstr>It’s about usefuleness</vt:lpstr>
      <vt:lpstr>PowerPoint Presentation</vt:lpstr>
      <vt:lpstr>PowerPoint Presentation</vt:lpstr>
      <vt:lpstr>It’s about usefuleness</vt:lpstr>
      <vt:lpstr>Questions</vt:lpstr>
      <vt:lpstr>Going beyond accidental architecture is a process</vt:lpstr>
      <vt:lpstr>Going beyond accidental architecture is a process of learning together</vt:lpstr>
      <vt:lpstr>Going beyond accidental architecture is a process of learning together</vt:lpstr>
      <vt:lpstr>Going beyond accidental architecture is a process of learning together</vt:lpstr>
      <vt:lpstr>Going beyond accidental architecture is a process of learning together</vt:lpstr>
      <vt:lpstr>Thank You!</vt:lpstr>
      <vt:lpstr>Rate today ’s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ACCIDENTAL ARCHITECTURE</dc:title>
  <dc:creator>James Thompson</dc:creator>
  <cp:lastModifiedBy>James Thompson</cp:lastModifiedBy>
  <cp:revision>7</cp:revision>
  <dcterms:created xsi:type="dcterms:W3CDTF">2019-02-05T13:48:56Z</dcterms:created>
  <dcterms:modified xsi:type="dcterms:W3CDTF">2019-02-05T15:29:10Z</dcterms:modified>
</cp:coreProperties>
</file>